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70" r:id="rId4"/>
    <p:sldMasterId id="2147483687" r:id="rId5"/>
  </p:sldMasterIdLst>
  <p:notesMasterIdLst>
    <p:notesMasterId r:id="rId101"/>
  </p:notesMasterIdLst>
  <p:handoutMasterIdLst>
    <p:handoutMasterId r:id="rId102"/>
  </p:handoutMasterIdLst>
  <p:sldIdLst>
    <p:sldId id="331" r:id="rId6"/>
    <p:sldId id="1304" r:id="rId7"/>
    <p:sldId id="1305" r:id="rId8"/>
    <p:sldId id="1306" r:id="rId9"/>
    <p:sldId id="1307" r:id="rId10"/>
    <p:sldId id="1308" r:id="rId11"/>
    <p:sldId id="964" r:id="rId12"/>
    <p:sldId id="1309" r:id="rId13"/>
    <p:sldId id="965" r:id="rId14"/>
    <p:sldId id="1311" r:id="rId15"/>
    <p:sldId id="1321" r:id="rId16"/>
    <p:sldId id="1318" r:id="rId17"/>
    <p:sldId id="1319" r:id="rId18"/>
    <p:sldId id="1312" r:id="rId19"/>
    <p:sldId id="967" r:id="rId20"/>
    <p:sldId id="1141" r:id="rId21"/>
    <p:sldId id="975" r:id="rId22"/>
    <p:sldId id="978" r:id="rId23"/>
    <p:sldId id="1484" r:id="rId24"/>
    <p:sldId id="977" r:id="rId25"/>
    <p:sldId id="974" r:id="rId26"/>
    <p:sldId id="1486" r:id="rId27"/>
    <p:sldId id="982" r:id="rId28"/>
    <p:sldId id="984" r:id="rId29"/>
    <p:sldId id="980" r:id="rId30"/>
    <p:sldId id="981" r:id="rId31"/>
    <p:sldId id="1639" r:id="rId32"/>
    <p:sldId id="1641" r:id="rId33"/>
    <p:sldId id="1642" r:id="rId34"/>
    <p:sldId id="1644" r:id="rId35"/>
    <p:sldId id="1140" r:id="rId36"/>
    <p:sldId id="1646" r:id="rId37"/>
    <p:sldId id="1647" r:id="rId38"/>
    <p:sldId id="1648" r:id="rId39"/>
    <p:sldId id="1650" r:id="rId40"/>
    <p:sldId id="1651" r:id="rId41"/>
    <p:sldId id="1653" r:id="rId42"/>
    <p:sldId id="1654" r:id="rId43"/>
    <p:sldId id="333" r:id="rId44"/>
    <p:sldId id="656" r:id="rId45"/>
    <p:sldId id="657" r:id="rId46"/>
    <p:sldId id="798" r:id="rId47"/>
    <p:sldId id="951" r:id="rId48"/>
    <p:sldId id="952" r:id="rId49"/>
    <p:sldId id="953" r:id="rId50"/>
    <p:sldId id="954" r:id="rId51"/>
    <p:sldId id="955" r:id="rId52"/>
    <p:sldId id="1003" r:id="rId53"/>
    <p:sldId id="1004" r:id="rId54"/>
    <p:sldId id="1791" r:id="rId55"/>
    <p:sldId id="1792" r:id="rId56"/>
    <p:sldId id="1013" r:id="rId57"/>
    <p:sldId id="1016" r:id="rId58"/>
    <p:sldId id="1017" r:id="rId59"/>
    <p:sldId id="1020" r:id="rId60"/>
    <p:sldId id="1793" r:id="rId61"/>
    <p:sldId id="1794" r:id="rId62"/>
    <p:sldId id="1029" r:id="rId63"/>
    <p:sldId id="1030" r:id="rId64"/>
    <p:sldId id="1028" r:id="rId65"/>
    <p:sldId id="1042" r:id="rId66"/>
    <p:sldId id="1890" r:id="rId67"/>
    <p:sldId id="1889" r:id="rId68"/>
    <p:sldId id="1054" r:id="rId69"/>
    <p:sldId id="1058" r:id="rId70"/>
    <p:sldId id="1060" r:id="rId71"/>
    <p:sldId id="1062" r:id="rId72"/>
    <p:sldId id="1061" r:id="rId73"/>
    <p:sldId id="1063" r:id="rId74"/>
    <p:sldId id="1965" r:id="rId75"/>
    <p:sldId id="1067" r:id="rId76"/>
    <p:sldId id="1075" r:id="rId77"/>
    <p:sldId id="1076" r:id="rId78"/>
    <p:sldId id="1077" r:id="rId79"/>
    <p:sldId id="1080" r:id="rId80"/>
    <p:sldId id="1082" r:id="rId81"/>
    <p:sldId id="1087" r:id="rId82"/>
    <p:sldId id="1089" r:id="rId83"/>
    <p:sldId id="1091" r:id="rId84"/>
    <p:sldId id="1090" r:id="rId85"/>
    <p:sldId id="1094" r:id="rId86"/>
    <p:sldId id="1096" r:id="rId87"/>
    <p:sldId id="1095" r:id="rId88"/>
    <p:sldId id="1097" r:id="rId89"/>
    <p:sldId id="1966" r:id="rId90"/>
    <p:sldId id="1967" r:id="rId91"/>
    <p:sldId id="1968" r:id="rId92"/>
    <p:sldId id="1969" r:id="rId93"/>
    <p:sldId id="1970" r:id="rId94"/>
    <p:sldId id="1971" r:id="rId95"/>
    <p:sldId id="1138" r:id="rId96"/>
    <p:sldId id="1123" r:id="rId97"/>
    <p:sldId id="1972" r:id="rId98"/>
    <p:sldId id="1119" r:id="rId99"/>
    <p:sldId id="332" r:id="rId10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356">
          <p15:clr>
            <a:srgbClr val="A4A3A4"/>
          </p15:clr>
        </p15:guide>
        <p15:guide id="2" pos="38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hd"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507C"/>
    <a:srgbClr val="1B3868"/>
    <a:srgbClr val="223F74"/>
    <a:srgbClr val="FFFFFF"/>
    <a:srgbClr val="E7E6E6"/>
    <a:srgbClr val="E9EBF5"/>
    <a:srgbClr val="CFD5EA"/>
    <a:srgbClr val="334D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31" autoAdjust="0"/>
    <p:restoredTop sz="87839" autoAdjust="0"/>
  </p:normalViewPr>
  <p:slideViewPr>
    <p:cSldViewPr snapToGrid="0">
      <p:cViewPr varScale="1">
        <p:scale>
          <a:sx n="75" d="100"/>
          <a:sy n="75" d="100"/>
        </p:scale>
        <p:origin x="355" y="67"/>
      </p:cViewPr>
      <p:guideLst>
        <p:guide orient="horz" pos="2356"/>
        <p:guide pos="3878"/>
      </p:guideLst>
    </p:cSldViewPr>
  </p:slideViewPr>
  <p:outlineViewPr>
    <p:cViewPr>
      <p:scale>
        <a:sx n="33" d="100"/>
        <a:sy n="33" d="100"/>
      </p:scale>
      <p:origin x="0" y="-106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ableStyles" Target="tableStyle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83E5D34D-F1C4-491E-9B66-BDD4638B9D47}" type="datetimeFigureOut">
              <a:rPr lang="zh-CN" altLang="en-US"/>
              <a:t>2022/3/5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fld id="{25376053-5778-4159-82D4-3D8881288528}"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728FE1ED-9D6E-4442-BC78-F045E25FCB18}" type="datetimeFigureOut">
              <a:rPr lang="zh-CN" altLang="en-US"/>
              <a:t>2022/3/5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微软雅黑" panose="020B0503020204020204" pitchFamily="34" charset="-122"/>
                <a:ea typeface="微软雅黑" panose="020B0503020204020204" pitchFamily="34" charset="-122"/>
              </a:defRPr>
            </a:lvl1pPr>
          </a:lstStyle>
          <a:p>
            <a:fld id="{4C5C246A-8B99-48FB-92AE-D52A6BBE8E34}"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r>
              <a:rPr lang="zh-CN" altLang="en-US" b="1" dirty="0">
                <a:sym typeface="+mn-ea"/>
              </a:rPr>
              <a:t>① 通信工作方式。它分为同步方式和异步方式。在同步方式中，PE对数据进行并行操作或者CU对PE广播命令，都由统一时钟加以同步。SIMD计算机多采用同步方式。异步方式不采用统一时钟，各处理机根据需要相互建立动态连接。MIMD计算机多采用异步方式。</a:t>
            </a:r>
            <a:endParaRPr lang="zh-CN" altLang="en-US" b="1" dirty="0"/>
          </a:p>
          <a:p>
            <a:pPr eaLnBrk="1" hangingPunct="1"/>
            <a:r>
              <a:rPr lang="zh-CN" altLang="en-US" b="1" dirty="0">
                <a:sym typeface="+mn-ea"/>
              </a:rPr>
              <a:t>② 控制策略。它分为集中和分散两种。集中控制由一个控制器对所有互连开关状态加以控制，而分散控制则由各个互连开关自行管理。SIMD计算机多采用集中控制，而MIMD计算机两种方式都有。</a:t>
            </a:r>
            <a:endParaRPr lang="zh-CN" altLang="en-US" b="1" dirty="0"/>
          </a:p>
          <a:p>
            <a:pPr eaLnBrk="1" hangingPunct="1"/>
            <a:r>
              <a:rPr lang="zh-CN" altLang="en-US" b="1" dirty="0">
                <a:sym typeface="+mn-ea"/>
              </a:rPr>
              <a:t>③ 交换方式。它分为线路交换和分组交换两种。线路交换在通信过程中，在源和目的节点之间通过“呼叫应答”建立通路，然后进行成批数据传送，在通信过程中源节点和目的节点独占通路，实时性好，通信信道利用率较低。分组交换则把要传送的数据按一定格式分成多个分组（数据包），分别送入互连网络，各分组可按不同路由到达目的节点，中间节点对收到的每个分组根据分组内指明的目的节点地址和当前网络状况予以路径选择，实行的是存储转发形式，所以通信过程开销大，但信道利用率高。SIMD计算机一般采用线路交换方式，因为PE间连接采用紧耦合。MIMD计算机则往往采用分组交换方式。</a:t>
            </a:r>
            <a:endParaRPr lang="zh-CN" altLang="en-US" b="1" dirty="0"/>
          </a:p>
          <a:p>
            <a:pPr eaLnBrk="1" hangingPunct="1"/>
            <a:r>
              <a:rPr lang="zh-CN" altLang="en-US" b="1" dirty="0">
                <a:sym typeface="+mn-ea"/>
              </a:rPr>
              <a:t>④ 网络拓扑。它分为静态和动态</a:t>
            </a:r>
            <a:endParaRPr lang="zh-CN" altLang="en-US" b="1"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5C246A-8B99-48FB-92AE-D52A6BBE8E34}" type="slidenum">
              <a:rPr lang="zh-CN" altLang="en-US" smtClean="0"/>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38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ChangeArrowheads="1"/>
          </p:cNvSpPr>
          <p:nvPr>
            <p:ph type="sldImg" idx="4294967295"/>
          </p:nvPr>
        </p:nvSpPr>
        <p:spPr bwMode="auto">
          <a:ln>
            <a:solidFill>
              <a:srgbClr val="000000"/>
            </a:solidFill>
            <a:miter lim="800000"/>
          </a:ln>
        </p:spPr>
      </p:sp>
      <p:sp>
        <p:nvSpPr>
          <p:cNvPr id="95234" name="文本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dirty="0">
                <a:latin typeface="宋体" panose="02010600030101010101" pitchFamily="2" charset="-122"/>
                <a:ea typeface="宋体" panose="02010600030101010101" pitchFamily="2" charset="-122"/>
                <a:sym typeface="+mn-ea"/>
              </a:rPr>
              <a:t>基本结构有两种：分布式存储器结构和共享式存储器结构</a:t>
            </a:r>
          </a:p>
          <a:p>
            <a:pPr eaLnBrk="1" hangingPunct="1">
              <a:spcBef>
                <a:spcPct val="0"/>
              </a:spcBef>
            </a:pPr>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latin typeface="宋体" panose="02010600030101010101" pitchFamily="2" charset="-122"/>
                <a:sym typeface="+mn-ea"/>
              </a:rPr>
              <a:t>，可以从上述任一个环节打破，即上述至少有一个条件不能满足</a:t>
            </a:r>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00761DFB-9965-42E6-998A-3FC150F98599}"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E530C4CE-48D5-4D34-957B-28264F9ABCD4}"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F0E9FE7B-D6CC-4B55-AC83-83FDAF2840DF}"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A63EB6CC-F9A0-411D-8D55-8B04618A78AA}"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B9816894-388A-4383-9F46-F1D58B854ADE}" type="slidenum">
              <a:rPr lang="en-US" altLang="zh-CN"/>
              <a:t>‹#›</a:t>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18BF2C2A-6C9E-4F4E-B414-2FBCF7329684}" type="slidenum">
              <a:rPr lang="en-US" altLang="zh-CN"/>
              <a:t>‹#›</a:t>
            </a:fld>
            <a:endParaRPr lang="en-US" altLang="zh-CN"/>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055DBF9D-F9A5-410E-831A-407D70B02911}" type="slidenum">
              <a:rPr lang="en-US" altLang="zh-CN"/>
              <a:t>‹#›</a:t>
            </a:fld>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03187E60-278E-469E-AF11-B3E9A5A1C52F}" type="slidenum">
              <a:rPr lang="en-US" altLang="zh-CN"/>
              <a:t>‹#›</a:t>
            </a:fld>
            <a:endParaRPr lang="en-US" altLang="zh-CN"/>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bwMode="auto">
      <p:bgPr>
        <a:solidFill>
          <a:schemeClr val="tx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duotone>
              <a:schemeClr val="bg2">
                <a:shade val="45000"/>
                <a:satMod val="135000"/>
              </a:schemeClr>
              <a:prstClr val="white"/>
            </a:duotone>
          </a:blip>
          <a:srcRect r="27993"/>
          <a:stretch>
            <a:fillRect/>
          </a:stretch>
        </p:blipFill>
        <p:spPr>
          <a:xfrm>
            <a:off x="1" y="-5561"/>
            <a:ext cx="12192000" cy="6863561"/>
          </a:xfrm>
          <a:prstGeom prst="rect">
            <a:avLst/>
          </a:prstGeom>
        </p:spPr>
      </p:pic>
      <p:sp>
        <p:nvSpPr>
          <p:cNvPr id="3" name="矩形 2"/>
          <p:cNvSpPr/>
          <p:nvPr/>
        </p:nvSpPr>
        <p:spPr>
          <a:xfrm>
            <a:off x="0" y="2078038"/>
            <a:ext cx="12192000" cy="4779962"/>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4" name="矩形 3"/>
          <p:cNvSpPr/>
          <p:nvPr/>
        </p:nvSpPr>
        <p:spPr>
          <a:xfrm rot="10800000">
            <a:off x="0" y="-6350"/>
            <a:ext cx="12192000" cy="3217863"/>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5" name="矩形 4"/>
          <p:cNvSpPr/>
          <p:nvPr/>
        </p:nvSpPr>
        <p:spPr>
          <a:xfrm>
            <a:off x="0" y="0"/>
            <a:ext cx="12192000" cy="6811963"/>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6" name="文本框 5"/>
          <p:cNvSpPr txBox="1"/>
          <p:nvPr/>
        </p:nvSpPr>
        <p:spPr>
          <a:xfrm>
            <a:off x="4760913" y="565150"/>
            <a:ext cx="2670175" cy="368300"/>
          </a:xfrm>
          <a:prstGeom prst="rect">
            <a:avLst/>
          </a:prstGeom>
          <a:noFill/>
        </p:spPr>
        <p:txBody>
          <a:bodyPr>
            <a:spAutoFit/>
          </a:bodyPr>
          <a:lstStyle>
            <a:defPPr>
              <a:defRPr lang="en-US"/>
            </a:defPPr>
            <a:lvl1pPr algn="dist">
              <a:defRPr sz="1600">
                <a:solidFill>
                  <a:schemeClr val="bg1"/>
                </a:solidFill>
                <a:latin typeface="+mj-ea"/>
                <a:ea typeface="+mj-ea"/>
              </a:defRPr>
            </a:lvl1pPr>
          </a:lstStyle>
          <a:p>
            <a:pPr fontAlgn="auto">
              <a:spcBef>
                <a:spcPts val="0"/>
              </a:spcBef>
              <a:spcAft>
                <a:spcPts val="0"/>
              </a:spcAft>
              <a:defRPr/>
            </a:pPr>
            <a:r>
              <a:rPr lang="zh-CN" altLang="en-US" sz="1800">
                <a:solidFill>
                  <a:prstClr val="white"/>
                </a:solidFill>
                <a:latin typeface="微软雅黑" panose="020B0503020204020204" pitchFamily="34" charset="-122"/>
                <a:ea typeface="微软雅黑" panose="020B0503020204020204" pitchFamily="34" charset="-122"/>
              </a:rPr>
              <a:t>本</a:t>
            </a:r>
            <a:r>
              <a:rPr lang="en-US" altLang="zh-CN" sz="1800">
                <a:solidFill>
                  <a:prstClr val="white"/>
                </a:solidFill>
                <a:latin typeface="微软雅黑" panose="020B0503020204020204" pitchFamily="34" charset="-122"/>
                <a:ea typeface="微软雅黑" panose="020B0503020204020204" pitchFamily="34" charset="-122"/>
              </a:rPr>
              <a:t>PPT</a:t>
            </a:r>
            <a:r>
              <a:rPr lang="zh-CN" altLang="en-US" sz="1800">
                <a:solidFill>
                  <a:prstClr val="white"/>
                </a:solidFill>
                <a:latin typeface="微软雅黑" panose="020B0503020204020204" pitchFamily="34" charset="-122"/>
                <a:ea typeface="微软雅黑" panose="020B0503020204020204" pitchFamily="34" charset="-122"/>
              </a:rPr>
              <a:t>模板正参与</a:t>
            </a:r>
            <a:endParaRPr lang="en-US" sz="180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602346"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b="1">
              <a:solidFill>
                <a:srgbClr val="0E5177"/>
              </a:solidFill>
              <a:latin typeface="Segoe UI" panose="020B0502040204020203"/>
              <a:ea typeface="微软雅黑" panose="020B0503020204020204" pitchFamily="34" charset="-122"/>
            </a:endParaRPr>
          </a:p>
        </p:txBody>
      </p:sp>
      <p:sp>
        <p:nvSpPr>
          <p:cNvPr id="8" name="文本框 7"/>
          <p:cNvSpPr txBox="1">
            <a:spLocks noChangeArrowheads="1"/>
          </p:cNvSpPr>
          <p:nvPr/>
        </p:nvSpPr>
        <p:spPr bwMode="auto">
          <a:xfrm>
            <a:off x="4049713" y="2517775"/>
            <a:ext cx="4092575" cy="3381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en-US" altLang="zh-CN" sz="1600">
                <a:solidFill>
                  <a:srgbClr val="FFFFFF"/>
                </a:solidFill>
                <a:latin typeface="微软雅黑" panose="020B0503020204020204" pitchFamily="34" charset="-122"/>
                <a:ea typeface="微软雅黑" panose="020B0503020204020204" pitchFamily="34" charset="-122"/>
              </a:rPr>
              <a:t> </a:t>
            </a:r>
            <a:r>
              <a:rPr lang="zh-CN" altLang="en-US" sz="1600">
                <a:solidFill>
                  <a:srgbClr val="FFFFFF"/>
                </a:solidFill>
                <a:latin typeface="微软雅黑" panose="020B0503020204020204" pitchFamily="34" charset="-122"/>
                <a:ea typeface="微软雅黑" panose="020B0503020204020204" pitchFamily="34" charset="-122"/>
              </a:rPr>
              <a:t>第一届高校</a:t>
            </a:r>
            <a:r>
              <a:rPr lang="en-US" altLang="zh-CN" sz="1600">
                <a:solidFill>
                  <a:srgbClr val="FFFFFF"/>
                </a:solidFill>
                <a:latin typeface="微软雅黑" panose="020B0503020204020204" pitchFamily="34" charset="-122"/>
                <a:ea typeface="微软雅黑" panose="020B0503020204020204" pitchFamily="34" charset="-122"/>
              </a:rPr>
              <a:t>PPT</a:t>
            </a:r>
            <a:r>
              <a:rPr lang="zh-CN" altLang="en-US" sz="1600">
                <a:solidFill>
                  <a:srgbClr val="FFFFFF"/>
                </a:solidFill>
                <a:latin typeface="微软雅黑" panose="020B0503020204020204" pitchFamily="34" charset="-122"/>
                <a:ea typeface="微软雅黑" panose="020B0503020204020204" pitchFamily="34" charset="-122"/>
              </a:rPr>
              <a:t>模板设计大赛 </a:t>
            </a:r>
            <a:endParaRPr lang="en-US" altLang="zh-CN" sz="1600">
              <a:solidFill>
                <a:srgbClr val="FFFF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34100" y="4824413"/>
            <a:ext cx="2544763" cy="1062037"/>
          </a:xfrm>
          <a:prstGeom prst="rect">
            <a:avLst/>
          </a:prstGeom>
          <a:noFill/>
        </p:spPr>
        <p:txBody>
          <a:bodyPr>
            <a:spAutoFit/>
          </a:bodyPr>
          <a:lstStyle>
            <a:defPPr>
              <a:defRPr lang="en-US"/>
            </a:defPPr>
            <a:lvl1pPr algn="dist">
              <a:defRPr>
                <a:solidFill>
                  <a:schemeClr val="bg1"/>
                </a:solidFill>
                <a:latin typeface="+mj-ea"/>
                <a:ea typeface="+mj-ea"/>
              </a:defRPr>
            </a:lvl1pPr>
          </a:lstStyle>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微信扫码</a:t>
            </a:r>
            <a:endParaRPr lang="en-US" altLang="zh-CN" spc="150">
              <a:solidFill>
                <a:prstClr val="white"/>
              </a:solidFill>
              <a:latin typeface="微软雅黑" panose="020B0503020204020204" pitchFamily="34" charset="-122"/>
              <a:ea typeface="微软雅黑" panose="020B0503020204020204" pitchFamily="34" charset="-122"/>
            </a:endParaRPr>
          </a:p>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来聆听模板作者</a:t>
            </a:r>
            <a:endParaRPr lang="en-US" altLang="zh-CN" spc="150">
              <a:solidFill>
                <a:prstClr val="white"/>
              </a:solidFill>
              <a:latin typeface="微软雅黑" panose="020B0503020204020204" pitchFamily="34" charset="-122"/>
              <a:ea typeface="微软雅黑" panose="020B0503020204020204" pitchFamily="34" charset="-122"/>
            </a:endParaRPr>
          </a:p>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设计灵感、制作思路</a:t>
            </a:r>
            <a:endParaRPr lang="en-US" spc="150">
              <a:solidFill>
                <a:prstClr val="white"/>
              </a:solidFill>
              <a:latin typeface="微软雅黑" panose="020B0503020204020204" pitchFamily="34" charset="-122"/>
              <a:ea typeface="微软雅黑" panose="020B0503020204020204" pitchFamily="34" charset="-122"/>
            </a:endParaRPr>
          </a:p>
        </p:txBody>
      </p:sp>
      <p:pic>
        <p:nvPicPr>
          <p:cNvPr id="10"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950" y="3771900"/>
            <a:ext cx="138176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84338" y="717550"/>
            <a:ext cx="88233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ChangeArrowheads="1"/>
          </p:cNvSpPr>
          <p:nvPr/>
        </p:nvSpPr>
        <p:spPr bwMode="auto">
          <a:xfrm>
            <a:off x="3741738" y="2971800"/>
            <a:ext cx="1984375" cy="2619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zh-CN" altLang="en-US" sz="1100">
                <a:solidFill>
                  <a:srgbClr val="BFBFBF"/>
                </a:solidFill>
                <a:latin typeface="微软雅黑" panose="020B0503020204020204" pitchFamily="34" charset="-122"/>
                <a:ea typeface="微软雅黑" panose="020B0503020204020204" pitchFamily="34" charset="-122"/>
              </a:rPr>
              <a:t>活动主办：秋叶</a:t>
            </a:r>
            <a:r>
              <a:rPr lang="en-US" altLang="zh-CN" sz="1100">
                <a:solidFill>
                  <a:srgbClr val="BFBFBF"/>
                </a:solidFill>
                <a:latin typeface="微软雅黑" panose="020B0503020204020204" pitchFamily="34" charset="-122"/>
                <a:ea typeface="微软雅黑" panose="020B0503020204020204" pitchFamily="34" charset="-122"/>
              </a:rPr>
              <a:t>PPT</a:t>
            </a:r>
          </a:p>
        </p:txBody>
      </p:sp>
      <p:sp>
        <p:nvSpPr>
          <p:cNvPr id="13" name="文本框 12"/>
          <p:cNvSpPr txBox="1">
            <a:spLocks noChangeArrowheads="1"/>
          </p:cNvSpPr>
          <p:nvPr/>
        </p:nvSpPr>
        <p:spPr bwMode="auto">
          <a:xfrm>
            <a:off x="6080125" y="2971800"/>
            <a:ext cx="2492375" cy="2619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zh-CN" altLang="en-US" sz="1100">
                <a:solidFill>
                  <a:srgbClr val="BFBFBF"/>
                </a:solidFill>
                <a:latin typeface="微软雅黑" panose="020B0503020204020204" pitchFamily="34" charset="-122"/>
                <a:ea typeface="微软雅黑" panose="020B0503020204020204" pitchFamily="34" charset="-122"/>
              </a:rPr>
              <a:t>技术支持：微软听听文档</a:t>
            </a:r>
            <a:endParaRPr lang="en-US" altLang="zh-CN" sz="1100">
              <a:solidFill>
                <a:srgbClr val="BFBFBF"/>
              </a:solidFill>
              <a:latin typeface="微软雅黑" panose="020B0503020204020204" pitchFamily="34" charset="-122"/>
              <a:ea typeface="微软雅黑" panose="020B0503020204020204" pitchFamily="34" charset="-122"/>
            </a:endParaRPr>
          </a:p>
        </p:txBody>
      </p:sp>
      <p:sp>
        <p:nvSpPr>
          <p:cNvPr id="14" name="矩形 13"/>
          <p:cNvSpPr/>
          <p:nvPr/>
        </p:nvSpPr>
        <p:spPr>
          <a:xfrm>
            <a:off x="3600450" y="3494088"/>
            <a:ext cx="2319338" cy="2319337"/>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bwMode="auto">
      <p:bgPr>
        <a:solidFill>
          <a:srgbClr val="E73A1C"/>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441325" y="760413"/>
            <a:ext cx="646113" cy="368300"/>
          </a:xfrm>
          <a:prstGeom prst="rect">
            <a:avLst/>
          </a:prstGeom>
          <a:noFill/>
          <a:ln>
            <a:noFill/>
          </a:ln>
        </p:spPr>
        <p:txBody>
          <a:bodyPr wrap="none">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标注</a:t>
            </a:r>
          </a:p>
        </p:txBody>
      </p:sp>
      <p:sp>
        <p:nvSpPr>
          <p:cNvPr id="3" name="矩形 2"/>
          <p:cNvSpPr>
            <a:spLocks noChangeArrowheads="1"/>
          </p:cNvSpPr>
          <p:nvPr/>
        </p:nvSpPr>
        <p:spPr bwMode="auto">
          <a:xfrm>
            <a:off x="2573338" y="760413"/>
            <a:ext cx="1401762" cy="2024062"/>
          </a:xfrm>
          <a:prstGeom prst="rect">
            <a:avLst/>
          </a:prstGeom>
          <a:noFill/>
          <a:ln>
            <a:noFill/>
          </a:ln>
        </p:spPr>
        <p:txBody>
          <a:bodyPr>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使用说明 </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声明</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4" name="矩形 3"/>
          <p:cNvSpPr>
            <a:spLocks noChangeArrowheads="1"/>
          </p:cNvSpPr>
          <p:nvPr/>
        </p:nvSpPr>
        <p:spPr bwMode="auto">
          <a:xfrm>
            <a:off x="4152900" y="760413"/>
            <a:ext cx="7073900" cy="2584450"/>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本</a:t>
            </a:r>
            <a:r>
              <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PPT</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模板为作者原创，著作权归作者所有。</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您仅可以个人非商业用途使用本</a:t>
            </a:r>
            <a:r>
              <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PPT</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模板，</a:t>
            </a:r>
            <a:r>
              <a:rPr lang="zh-CN" altLang="en-US" sz="1400">
                <a:solidFill>
                  <a:srgbClr val="FFFFFF"/>
                </a:solidFill>
                <a:latin typeface="Century Gothic" panose="020B0502020202020204" pitchFamily="34" charset="0"/>
                <a:ea typeface="微软雅黑" panose="020B0503020204020204" pitchFamily="34" charset="-122"/>
                <a:cs typeface="Segoe UI Light" panose="020B0502040204020203" pitchFamily="34" charset="0"/>
              </a:rPr>
              <a:t>未经权利人书面明确授权，不可将信息内容的全部或部分用于出售，或以出租、出借、转让、分销、发布等其他任何方式供他人使用</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a:t>
            </a:r>
            <a:r>
              <a:rPr lang="zh-CN" altLang="en-US" sz="1400">
                <a:solidFill>
                  <a:srgbClr val="FFFFFF"/>
                </a:solidFill>
                <a:latin typeface="Century Gothic" panose="020B0502020202020204" pitchFamily="34" charset="0"/>
                <a:ea typeface="微软雅黑" panose="020B0503020204020204" pitchFamily="34" charset="-122"/>
              </a:rPr>
              <a:t>否则将承担法律责任。</a:t>
            </a: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r>
              <a:rPr lang="en-US" altLang="zh-CN" sz="1400">
                <a:solidFill>
                  <a:srgbClr val="FFFFFF"/>
                </a:solidFill>
                <a:latin typeface="Segoe UI Light" panose="020B0502040204020203" pitchFamily="34" charset="0"/>
                <a:ea typeface="微软雅黑" panose="020B0503020204020204" pitchFamily="34" charset="-122"/>
              </a:rPr>
              <a:t>OfficePLUS</a:t>
            </a:r>
            <a:r>
              <a:rPr lang="zh-CN" altLang="en-US" sz="1400">
                <a:solidFill>
                  <a:srgbClr val="FFFFFF"/>
                </a:solidFill>
                <a:latin typeface="Segoe UI Light" panose="020B0502040204020203" pitchFamily="34" charset="0"/>
                <a:ea typeface="微软雅黑" panose="020B0503020204020204" pitchFamily="34" charset="-122"/>
              </a:rPr>
              <a:t>尊重知识产权并注重保护用户享有的各项权利。</a:t>
            </a: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r>
              <a:rPr lang="en-US" altLang="zh-CN" sz="1400">
                <a:solidFill>
                  <a:srgbClr val="FFFFFF"/>
                </a:solidFill>
                <a:latin typeface="Segoe UI Light" panose="020B0502040204020203" pitchFamily="34" charset="0"/>
                <a:ea typeface="微软雅黑" panose="020B0503020204020204" pitchFamily="34" charset="-122"/>
              </a:rPr>
              <a:t>OfficePLUS</a:t>
            </a:r>
            <a:r>
              <a:rPr lang="zh-CN" altLang="en-US" sz="1400">
                <a:solidFill>
                  <a:srgbClr val="FFFFFF"/>
                </a:solidFill>
                <a:latin typeface="Segoe UI Light" panose="020B0502040204020203" pitchFamily="34" charset="0"/>
                <a:ea typeface="微软雅黑" panose="020B0503020204020204" pitchFamily="34" charset="-122"/>
              </a:rPr>
              <a:t>拥有对本</a:t>
            </a:r>
            <a:r>
              <a:rPr lang="en-US" altLang="zh-CN" sz="1400">
                <a:solidFill>
                  <a:srgbClr val="FFFFFF"/>
                </a:solidFill>
                <a:latin typeface="Segoe UI Light" panose="020B0502040204020203" pitchFamily="34" charset="0"/>
                <a:ea typeface="微软雅黑" panose="020B0503020204020204" pitchFamily="34" charset="-122"/>
              </a:rPr>
              <a:t>PPT</a:t>
            </a:r>
            <a:r>
              <a:rPr lang="zh-CN" altLang="en-US" sz="1400">
                <a:solidFill>
                  <a:srgbClr val="FFFFFF"/>
                </a:solidFill>
                <a:latin typeface="Segoe UI Light" panose="020B0502040204020203" pitchFamily="34" charset="0"/>
                <a:ea typeface="微软雅黑" panose="020B0503020204020204" pitchFamily="34" charset="-122"/>
              </a:rPr>
              <a:t>模板进行展示、报道、宣传及用于市场活动的权利，若在比赛或商业应用过程中发生版权纠纷，其法律责任由作者本人承担。</a:t>
            </a:r>
          </a:p>
        </p:txBody>
      </p:sp>
      <p:sp>
        <p:nvSpPr>
          <p:cNvPr id="5" name="矩形 4"/>
          <p:cNvSpPr>
            <a:spLocks noChangeArrowheads="1"/>
          </p:cNvSpPr>
          <p:nvPr/>
        </p:nvSpPr>
        <p:spPr bwMode="auto">
          <a:xfrm>
            <a:off x="441325" y="182563"/>
            <a:ext cx="776288" cy="246062"/>
          </a:xfrm>
          <a:prstGeom prst="rect">
            <a:avLst/>
          </a:prstGeom>
          <a:noFill/>
          <a:ln>
            <a:noFill/>
          </a:ln>
        </p:spPr>
        <p:txBody>
          <a:bodyPr wrap="none">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kumimoji="1" lang="en-US" altLang="zh-CN" sz="10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OfficePLUS</a:t>
            </a:r>
            <a:endParaRPr lang="zh-CN" altLang="en-US" sz="10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713D8D19-63B0-4D39-8853-18C7520A14E4}"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087FD6D1-082F-452C-B8E1-B0F4B1936CF8}"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A9F385FE-61B2-442E-9236-FD0948B2CB2C}"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9AC2AB9C-9806-4A1A-8A8D-AEE01E0E7D9F}"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1860D3A5-AB2A-4E56-9B12-7488D6CA39E5}"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E5C8EC9E-8ED2-4120-B020-876780AB1CA9}"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09C9155E-F17D-4D76-AF80-EA60EB983E96}"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B401ED0A-1C0F-4726-8DFE-22B7567A0D0F}"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0ECD6FC8-6EC7-4282-8EB9-1A7F28EE39E3}"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7EF459C5-1F7C-4178-A719-EEE576E0232F}"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7623CD60-8DA6-4A9A-A6F1-554CCA644847}"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D1992AA0-CC1F-4155-A733-789AF2674483}"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A7C8400A-4129-4A86-99DB-DEF6E3D37639}"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1364B18C-C314-40F3-A9BB-15AF4DE92F16}"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54FD6B7F-BEE5-4515-8BCA-F4925E7B5C57}" type="slidenum">
              <a:rPr lang="en-US" altLang="zh-CN"/>
              <a:t>‹#›</a:t>
            </a:fld>
            <a:endParaRPr lang="en-US" altLang="zh-CN"/>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014CBF48-34C1-430A-A289-2FB7DBE4203E}" type="slidenum">
              <a:rPr lang="en-US" altLang="zh-CN"/>
              <a:t>‹#›</a:t>
            </a:fld>
            <a:endParaRPr lang="en-US" altLang="zh-CN"/>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A8DB2CB1-E2CF-4FA6-AEE0-320435D09A87}" type="slidenum">
              <a:rPr lang="en-US" altLang="zh-CN"/>
              <a:t>‹#›</a:t>
            </a:fld>
            <a:endParaRPr lang="en-US" altLang="zh-CN"/>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B928259D-E81D-4A27-AFB3-8CA44A342EA4}" type="slidenum">
              <a:rPr lang="en-US" altLang="zh-CN"/>
              <a:t>‹#›</a:t>
            </a:fld>
            <a:endParaRPr lang="en-US" altLang="zh-CN"/>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23EE7A60-C99B-4744-94F3-DB272A8CDC30}"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5BC0920D-2CEB-4A29-BE19-8B57C3DBBB22}"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7C37F7E7-D376-496F-B595-A3F66BEAD011}"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A8D48E30-0EB1-4FDC-9BE9-20CA8EB1A09F}"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DA5870BD-D184-47EF-8936-3704EDB46E72}" type="slidenum">
              <a:rPr lang="zh-CN" altLang="en-US"/>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D80448CA-10C7-4822-B8BA-028641B204AD}"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2FBD372B-08EC-4958-890B-C62A80023A21}"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55A1EECC-E7C7-4ED6-8A9B-AC9B569F17CA}"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9846E916-28DA-48E0-97E9-39CA9ED57B27}"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1BF33A2B-2A95-43EC-8F8E-F652658B5F62}"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03D9B704-DD01-4B6C-8DCC-37B9FE3FE6A3}"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61453D64-9F35-4477-B435-660417447F81}"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E1DBA0DD-6876-4D51-B635-88A329523D71}"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72498737-A921-4E94-A964-21AF80E2EF2B}" type="slidenum">
              <a:rPr lang="en-US" altLang="zh-CN"/>
              <a:t>‹#›</a:t>
            </a:fld>
            <a:endParaRPr lang="en-US" altLang="zh-CN"/>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6F0DE875-F84A-41BF-B840-E7A7BD25B8DE}" type="slidenum">
              <a:rPr lang="en-US" altLang="zh-CN"/>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7F9F1E2B-FF04-44AF-9B80-9588FA7C157F}" type="slidenum">
              <a:rPr lang="zh-CN" altLang="en-US"/>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29E8DD85-AB37-41B3-A267-149017AAC495}" type="slidenum">
              <a:rPr lang="en-US" altLang="zh-CN"/>
              <a:t>‹#›</a:t>
            </a:fld>
            <a:endParaRPr lang="en-US" altLang="zh-CN"/>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C695F159-3BEB-41EF-9D62-5C98728C95BB}" type="slidenum">
              <a:rPr lang="en-US" altLang="zh-CN"/>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7482646B-F44F-461B-8ECA-E366B9A6E76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818686ED-2FBA-4288-A3A5-FD33D450F2E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A5391204-129B-4079-82EC-4D1B48D9CD45}"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CC6F9D2A-22A4-4D15-A0F3-45B100F03BD8}"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B1E8F3FC-2832-4313-A977-CA92F6A2C26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FF1BA86F-CA08-41C4-A848-559D1CB308B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7C91C50D-E7C1-4A1D-AD37-F67C9AFFB8D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4.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338" y="3379788"/>
            <a:ext cx="9839325" cy="530225"/>
          </a:xfrm>
          <a:prstGeom prst="rect">
            <a:avLst/>
          </a:prstGeom>
        </p:spPr>
        <p:txBody>
          <a:bodyPr anchor="ct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sz="4000" spc="300" dirty="0">
              <a:latin typeface="宋体" panose="02010600030101010101" pitchFamily="2" charset="-122"/>
            </a:endParaRPr>
          </a:p>
        </p:txBody>
      </p:sp>
      <p:sp>
        <p:nvSpPr>
          <p:cNvPr id="13" name="矩形 12"/>
          <p:cNvSpPr/>
          <p:nvPr/>
        </p:nvSpPr>
        <p:spPr>
          <a:xfrm>
            <a:off x="4813300" y="4389438"/>
            <a:ext cx="2565400" cy="460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3" name="标题 2"/>
          <p:cNvSpPr>
            <a:spLocks noGrp="1"/>
          </p:cNvSpPr>
          <p:nvPr>
            <p:ph type="title"/>
          </p:nvPr>
        </p:nvSpPr>
        <p:spPr>
          <a:xfrm>
            <a:off x="499268" y="2976562"/>
            <a:ext cx="11191876" cy="904875"/>
          </a:xfrm>
        </p:spPr>
        <p:txBody>
          <a:bodyPr rtlCol="0">
            <a:normAutofit fontScale="90000"/>
          </a:bodyPr>
          <a:lstStyle/>
          <a:p>
            <a:pPr eaLnBrk="1" fontAlgn="auto" hangingPunct="1">
              <a:spcAft>
                <a:spcPts val="0"/>
              </a:spcAft>
              <a:defRPr/>
            </a:pPr>
            <a:r>
              <a:rPr lang="zh-CN" altLang="en-US" dirty="0"/>
              <a:t>第五章 </a:t>
            </a:r>
            <a:r>
              <a:rPr lang="zh-CN" altLang="en-US" sz="4800" b="1" dirty="0">
                <a:effectLst>
                  <a:outerShdw blurRad="38100" dist="38100" dir="2700000" algn="tl">
                    <a:srgbClr val="FFFFFF"/>
                  </a:outerShdw>
                </a:effectLst>
              </a:rPr>
              <a:t>并行处理与多处理机系统</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6904" y="481499"/>
            <a:ext cx="1296603" cy="1652813"/>
          </a:xfrm>
          <a:prstGeom prst="rect">
            <a:avLst/>
          </a:prstGeom>
        </p:spPr>
      </p:pic>
      <p:sp>
        <p:nvSpPr>
          <p:cNvPr id="8" name="文本框 7"/>
          <p:cNvSpPr txBox="1"/>
          <p:nvPr/>
        </p:nvSpPr>
        <p:spPr>
          <a:xfrm>
            <a:off x="3652939" y="5007006"/>
            <a:ext cx="4370107" cy="369332"/>
          </a:xfrm>
          <a:prstGeom prst="rect">
            <a:avLst/>
          </a:prstGeom>
          <a:noFill/>
        </p:spPr>
        <p:txBody>
          <a:bodyPr wrap="none" rtlCol="0">
            <a:spAutoFit/>
          </a:bodyPr>
          <a:lstStyle/>
          <a:p>
            <a:r>
              <a:rPr lang="zh-CN" altLang="en-US" b="1">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299720" y="1062355"/>
            <a:ext cx="5497830" cy="612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ILLIAC IV阵列</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64个P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按矩形排列成8×8方阵，P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只与自己四边相邻的P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相连。任意二个不相邻P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的通信可以通过选择最短路径的算法，由软件来实现。</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每个P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包括处理机外，还有自身的附属存储器PEM和存储器逻辑部件MLU。同时还有包含I/O在内的特殊总线结构互联。</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像这种阵列机结构又称闭合螺线结构，也是阵列机系统结构中最常见的一种结构形式。</a:t>
            </a:r>
          </a:p>
          <a:p>
            <a:pPr marL="457200" indent="-457200">
              <a:buFont typeface="Arial" panose="020B0604020202020204" pitchFamily="34" charset="0"/>
              <a:buChar char="•"/>
            </a:pPr>
            <a:endParaRPr sz="2800" dirty="0">
              <a:latin typeface="宋体" panose="02010600030101010101" pitchFamily="2" charset="-122"/>
              <a:ea typeface="宋体" panose="02010600030101010101" pitchFamily="2" charset="-122"/>
            </a:endParaRPr>
          </a:p>
        </p:txBody>
      </p:sp>
      <p:sp>
        <p:nvSpPr>
          <p:cNvPr id="101" name="文本框 100"/>
          <p:cNvSpPr txBox="1"/>
          <p:nvPr/>
        </p:nvSpPr>
        <p:spPr>
          <a:xfrm>
            <a:off x="5115560" y="5765165"/>
            <a:ext cx="6894830"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5-3  </a:t>
            </a:r>
            <a:r>
              <a:rPr lang="zh-CN" sz="2400" b="0">
                <a:latin typeface="宋体" panose="02010600030101010101" pitchFamily="2" charset="-122"/>
                <a:ea typeface="宋体" panose="02010600030101010101" pitchFamily="2" charset="-122"/>
                <a:cs typeface="新宋体" panose="02010609030101010101" charset="-122"/>
              </a:rPr>
              <a:t>分布式存储器结构的</a:t>
            </a:r>
            <a:r>
              <a:rPr lang="en-US" sz="2400" b="0">
                <a:latin typeface="Times New Roman" panose="02020603050405020304" pitchFamily="18" charset="0"/>
                <a:ea typeface="宋体" panose="02010600030101010101" pitchFamily="2" charset="-122"/>
                <a:cs typeface="新宋体" panose="02010609030101010101" charset="-122"/>
              </a:rPr>
              <a:t>SIMD</a:t>
            </a:r>
            <a:r>
              <a:rPr lang="zh-CN" sz="2400" b="0">
                <a:latin typeface="宋体" panose="02010600030101010101" pitchFamily="2" charset="-122"/>
                <a:ea typeface="宋体" panose="02010600030101010101" pitchFamily="2" charset="-122"/>
                <a:cs typeface="新宋体" panose="02010609030101010101" charset="-122"/>
              </a:rPr>
              <a:t>计算机</a:t>
            </a:r>
            <a:endParaRPr lang="zh-CN" altLang="en-US" sz="2400">
              <a:latin typeface="宋体" panose="02010600030101010101" pitchFamily="2" charset="-122"/>
              <a:ea typeface="宋体" panose="02010600030101010101" pitchFamily="2" charset="-122"/>
            </a:endParaRPr>
          </a:p>
        </p:txBody>
      </p:sp>
      <p:pic>
        <p:nvPicPr>
          <p:cNvPr id="2" name="图片 -2147482547" descr="5t5"/>
          <p:cNvPicPr>
            <a:picLocks noChangeAspect="1"/>
          </p:cNvPicPr>
          <p:nvPr/>
        </p:nvPicPr>
        <p:blipFill>
          <a:blip r:embed="rId3"/>
          <a:stretch>
            <a:fillRect/>
          </a:stretch>
        </p:blipFill>
        <p:spPr>
          <a:xfrm>
            <a:off x="5797550" y="1718310"/>
            <a:ext cx="6130290" cy="4347845"/>
          </a:xfrm>
          <a:prstGeom prst="rect">
            <a:avLst/>
          </a:prstGeom>
          <a:noFill/>
          <a:ln w="9525">
            <a:noFill/>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5059" name="文本框 10241"/>
          <p:cNvSpPr txBox="1"/>
          <p:nvPr/>
        </p:nvSpPr>
        <p:spPr>
          <a:xfrm>
            <a:off x="1752600" y="1057275"/>
            <a:ext cx="8686800" cy="583565"/>
          </a:xfrm>
          <a:prstGeom prst="rect">
            <a:avLst/>
          </a:prstGeom>
          <a:noFill/>
          <a:ln w="9525">
            <a:noFill/>
          </a:ln>
        </p:spPr>
        <p:txBody>
          <a:bodyPr anchor="t">
            <a:spAutoFit/>
          </a:bodyPr>
          <a:lstStyle/>
          <a:p>
            <a:r>
              <a:rPr lang="zh-CN" altLang="en-US" sz="3200" b="1" dirty="0">
                <a:solidFill>
                  <a:srgbClr val="FF3300"/>
                </a:solidFill>
                <a:latin typeface="Times New Roman" panose="02020603050405020304" pitchFamily="18" charset="0"/>
                <a:ea typeface="宋体" panose="02010600030101010101" pitchFamily="2" charset="-122"/>
              </a:rPr>
              <a:t>阵列处理机的常用并行算法</a:t>
            </a:r>
            <a:endParaRPr lang="zh-CN" altLang="en-US" sz="3200" b="1">
              <a:solidFill>
                <a:srgbClr val="FF3300"/>
              </a:solidFill>
              <a:latin typeface="Times New Roman" panose="02020603050405020304" pitchFamily="18" charset="0"/>
              <a:ea typeface="宋体" panose="02010600030101010101" pitchFamily="2" charset="-122"/>
            </a:endParaRPr>
          </a:p>
        </p:txBody>
      </p:sp>
      <p:sp>
        <p:nvSpPr>
          <p:cNvPr id="45060" name="文本框 10242"/>
          <p:cNvSpPr txBox="1"/>
          <p:nvPr/>
        </p:nvSpPr>
        <p:spPr>
          <a:xfrm>
            <a:off x="1752600" y="1666875"/>
            <a:ext cx="8686800" cy="521970"/>
          </a:xfrm>
          <a:prstGeom prst="rect">
            <a:avLst/>
          </a:prstGeom>
          <a:noFill/>
          <a:ln w="9525">
            <a:noFill/>
          </a:ln>
        </p:spPr>
        <p:txBody>
          <a:bodyPr anchor="t">
            <a:spAutoFit/>
          </a:bodyPr>
          <a:lstStyle/>
          <a:p>
            <a:r>
              <a:rPr lang="en-US" altLang="zh-CN" sz="2800" b="1" dirty="0">
                <a:solidFill>
                  <a:srgbClr val="FF3399"/>
                </a:solidFill>
                <a:latin typeface="宋体" panose="02010600030101010101" pitchFamily="2" charset="-122"/>
                <a:ea typeface="宋体" panose="02010600030101010101" pitchFamily="2" charset="-122"/>
              </a:rPr>
              <a:t>1.</a:t>
            </a:r>
            <a:r>
              <a:rPr lang="zh-CN" altLang="en-US" sz="2800" b="1" dirty="0">
                <a:solidFill>
                  <a:srgbClr val="FF3399"/>
                </a:solidFill>
                <a:latin typeface="宋体" panose="02010600030101010101" pitchFamily="2" charset="-122"/>
                <a:ea typeface="宋体" panose="02010600030101010101" pitchFamily="2" charset="-122"/>
              </a:rPr>
              <a:t>有限差分问题</a:t>
            </a:r>
          </a:p>
        </p:txBody>
      </p:sp>
      <p:sp>
        <p:nvSpPr>
          <p:cNvPr id="45061" name="文本框 10243"/>
          <p:cNvSpPr txBox="1"/>
          <p:nvPr/>
        </p:nvSpPr>
        <p:spPr>
          <a:xfrm>
            <a:off x="1752600" y="3038475"/>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应用：</a:t>
            </a:r>
            <a:r>
              <a:rPr lang="zh-CN" altLang="en-US" sz="2800" b="1" dirty="0">
                <a:latin typeface="Times New Roman" panose="02020603050405020304" pitchFamily="18" charset="0"/>
                <a:ea typeface="宋体" panose="02010600030101010101" pitchFamily="2" charset="-122"/>
              </a:rPr>
              <a:t>网格覆盖场；图像平滑化算法。</a:t>
            </a:r>
          </a:p>
        </p:txBody>
      </p:sp>
      <p:sp>
        <p:nvSpPr>
          <p:cNvPr id="45062" name="文本框 10244"/>
          <p:cNvSpPr txBox="1"/>
          <p:nvPr/>
        </p:nvSpPr>
        <p:spPr>
          <a:xfrm>
            <a:off x="1752600" y="3646488"/>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结构：</a:t>
            </a:r>
            <a:r>
              <a:rPr lang="en-US" altLang="zh-CN" sz="2800" b="1" dirty="0">
                <a:latin typeface="Times New Roman" panose="02020603050405020304" pitchFamily="18" charset="0"/>
                <a:ea typeface="宋体" panose="02010600030101010101" pitchFamily="2" charset="-122"/>
              </a:rPr>
              <a:t>ICN</a:t>
            </a:r>
            <a:r>
              <a:rPr lang="zh-CN" altLang="en-US" sz="2800" b="1" dirty="0">
                <a:latin typeface="Times New Roman" panose="02020603050405020304" pitchFamily="18" charset="0"/>
                <a:ea typeface="宋体" panose="02010600030101010101" pitchFamily="2" charset="-122"/>
              </a:rPr>
              <a:t>采用闭合螺旋线阵列。</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grpSp>
        <p:nvGrpSpPr>
          <p:cNvPr id="45063" name="组合 10245"/>
          <p:cNvGrpSpPr/>
          <p:nvPr/>
        </p:nvGrpSpPr>
        <p:grpSpPr>
          <a:xfrm>
            <a:off x="1752600" y="2200275"/>
            <a:ext cx="8613775" cy="819150"/>
            <a:chOff x="0" y="720"/>
            <a:chExt cx="5712" cy="516"/>
          </a:xfrm>
        </p:grpSpPr>
        <p:sp>
          <p:nvSpPr>
            <p:cNvPr id="45064" name="文本框 10246"/>
            <p:cNvSpPr txBox="1"/>
            <p:nvPr/>
          </p:nvSpPr>
          <p:spPr>
            <a:xfrm>
              <a:off x="0" y="825"/>
              <a:ext cx="9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原理：</a:t>
              </a:r>
              <a:endParaRPr lang="zh-CN" altLang="en-US" sz="2800" b="1">
                <a:latin typeface="宋体" panose="02010600030101010101" pitchFamily="2" charset="-122"/>
                <a:ea typeface="宋体" panose="02010600030101010101" pitchFamily="2" charset="-122"/>
              </a:endParaRPr>
            </a:p>
          </p:txBody>
        </p:sp>
        <p:graphicFrame>
          <p:nvGraphicFramePr>
            <p:cNvPr id="45065" name="对象 10247"/>
            <p:cNvGraphicFramePr/>
            <p:nvPr/>
          </p:nvGraphicFramePr>
          <p:xfrm>
            <a:off x="940" y="720"/>
            <a:ext cx="4772" cy="516"/>
          </p:xfrm>
          <a:graphic>
            <a:graphicData uri="http://schemas.openxmlformats.org/presentationml/2006/ole">
              <mc:AlternateContent xmlns:mc="http://schemas.openxmlformats.org/markup-compatibility/2006">
                <mc:Choice xmlns:v="urn:schemas-microsoft-com:vml" Requires="v">
                  <p:oleObj spid="_x0000_s3080" r:id="rId4" imgW="2347595" imgH="254000" progId="Equation.3">
                    <p:embed/>
                  </p:oleObj>
                </mc:Choice>
                <mc:Fallback>
                  <p:oleObj r:id="rId4" imgW="2347595" imgH="254000" progId="Equation.3">
                    <p:embed/>
                    <p:pic>
                      <p:nvPicPr>
                        <p:cNvPr id="0" name="图片 3075"/>
                        <p:cNvPicPr/>
                        <p:nvPr/>
                      </p:nvPicPr>
                      <p:blipFill>
                        <a:blip r:embed="rId5"/>
                        <a:stretch>
                          <a:fillRect/>
                        </a:stretch>
                      </p:blipFill>
                      <p:spPr>
                        <a:xfrm>
                          <a:off x="940" y="720"/>
                          <a:ext cx="4772" cy="516"/>
                        </a:xfrm>
                        <a:prstGeom prst="rect">
                          <a:avLst/>
                        </a:prstGeom>
                        <a:noFill/>
                        <a:ln w="38100">
                          <a:noFill/>
                          <a:miter/>
                        </a:ln>
                      </p:spPr>
                    </p:pic>
                  </p:oleObj>
                </mc:Fallback>
              </mc:AlternateContent>
            </a:graphicData>
          </a:graphic>
        </p:graphicFrame>
      </p:grpSp>
      <p:sp>
        <p:nvSpPr>
          <p:cNvPr id="45066" name="文本框 10248"/>
          <p:cNvSpPr txBox="1"/>
          <p:nvPr/>
        </p:nvSpPr>
        <p:spPr>
          <a:xfrm>
            <a:off x="1752600" y="4791075"/>
            <a:ext cx="8686800"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实现：</a:t>
            </a:r>
            <a:r>
              <a:rPr lang="zh-CN" altLang="en-US" sz="2800" b="1" dirty="0">
                <a:latin typeface="Times New Roman" panose="02020603050405020304" pitchFamily="18" charset="0"/>
                <a:ea typeface="宋体" panose="02010600030101010101" pitchFamily="2" charset="-122"/>
              </a:rPr>
              <a:t>每个</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存储和计算一组结点，多次迭代，直到误差小于规定。</a:t>
            </a:r>
          </a:p>
        </p:txBody>
      </p:sp>
      <p:sp>
        <p:nvSpPr>
          <p:cNvPr id="45067" name="文本框 10249"/>
          <p:cNvSpPr txBox="1"/>
          <p:nvPr/>
        </p:nvSpPr>
        <p:spPr>
          <a:xfrm>
            <a:off x="1752600" y="5795963"/>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效率：</a:t>
            </a:r>
            <a:r>
              <a:rPr lang="zh-CN" altLang="en-US" sz="2800" b="1" dirty="0">
                <a:latin typeface="Times New Roman" panose="02020603050405020304" pitchFamily="18" charset="0"/>
                <a:ea typeface="宋体" panose="02010600030101010101" pitchFamily="2" charset="-122"/>
              </a:rPr>
              <a:t>接近</a:t>
            </a:r>
            <a:r>
              <a:rPr lang="en-US" altLang="zh-CN" sz="2800" b="1" dirty="0">
                <a:latin typeface="Times New Roman" panose="02020603050405020304" pitchFamily="18" charset="0"/>
                <a:ea typeface="宋体" panose="02010600030101010101" pitchFamily="2" charset="-122"/>
              </a:rPr>
              <a:t>N</a:t>
            </a:r>
            <a:r>
              <a:rPr lang="zh-CN" altLang="en-US" sz="2800" b="1" dirty="0">
                <a:latin typeface="Times New Roman" panose="02020603050405020304" pitchFamily="18" charset="0"/>
                <a:ea typeface="宋体" panose="02010600030101010101" pitchFamily="2" charset="-122"/>
              </a:rPr>
              <a:t>倍（要扣除通讯开销）。</a:t>
            </a:r>
          </a:p>
        </p:txBody>
      </p:sp>
      <p:grpSp>
        <p:nvGrpSpPr>
          <p:cNvPr id="45068" name="组合 10250"/>
          <p:cNvGrpSpPr/>
          <p:nvPr/>
        </p:nvGrpSpPr>
        <p:grpSpPr>
          <a:xfrm>
            <a:off x="1752600" y="4181475"/>
            <a:ext cx="8686800" cy="536575"/>
            <a:chOff x="0" y="1824"/>
            <a:chExt cx="5760" cy="338"/>
          </a:xfrm>
        </p:grpSpPr>
        <p:sp>
          <p:nvSpPr>
            <p:cNvPr id="45069" name="文本框 10251"/>
            <p:cNvSpPr txBox="1"/>
            <p:nvPr/>
          </p:nvSpPr>
          <p:spPr>
            <a:xfrm>
              <a:off x="0" y="1833"/>
              <a:ext cx="57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en-US" altLang="zh-CN" sz="2800" b="1" dirty="0">
                  <a:solidFill>
                    <a:srgbClr val="CC3300"/>
                  </a:solidFill>
                  <a:latin typeface="宋体" panose="02010600030101010101" pitchFamily="2" charset="-122"/>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结点最大间距</a:t>
              </a:r>
              <a:r>
                <a:rPr lang="en-US" altLang="zh-CN" sz="2800" b="1">
                  <a:latin typeface="Times New Roman" panose="02020603050405020304" pitchFamily="18" charset="0"/>
                  <a:ea typeface="宋体" panose="02010600030101010101" pitchFamily="2" charset="-122"/>
                </a:rPr>
                <a:t>≤n-1</a:t>
              </a:r>
              <a:r>
                <a:rPr lang="zh-CN" altLang="en-US" sz="2800" b="1">
                  <a:latin typeface="Times New Roman" panose="02020603050405020304" pitchFamily="18" charset="0"/>
                  <a:ea typeface="宋体" panose="02010600030101010101" pitchFamily="2" charset="-122"/>
                </a:rPr>
                <a:t>，           。</a:t>
              </a:r>
            </a:p>
          </p:txBody>
        </p:sp>
        <p:graphicFrame>
          <p:nvGraphicFramePr>
            <p:cNvPr id="45070" name="对象 10252"/>
            <p:cNvGraphicFramePr/>
            <p:nvPr/>
          </p:nvGraphicFramePr>
          <p:xfrm>
            <a:off x="2592" y="1824"/>
            <a:ext cx="624" cy="274"/>
          </p:xfrm>
          <a:graphic>
            <a:graphicData uri="http://schemas.openxmlformats.org/presentationml/2006/ole">
              <mc:AlternateContent xmlns:mc="http://schemas.openxmlformats.org/markup-compatibility/2006">
                <mc:Choice xmlns:v="urn:schemas-microsoft-com:vml" Requires="v">
                  <p:oleObj spid="_x0000_s3081" r:id="rId6" imgW="520700" imgH="228600" progId="Equation.3">
                    <p:embed/>
                  </p:oleObj>
                </mc:Choice>
                <mc:Fallback>
                  <p:oleObj r:id="rId6" imgW="520700" imgH="228600" progId="Equation.3">
                    <p:embed/>
                    <p:pic>
                      <p:nvPicPr>
                        <p:cNvPr id="0" name="图片 3076"/>
                        <p:cNvPicPr/>
                        <p:nvPr/>
                      </p:nvPicPr>
                      <p:blipFill>
                        <a:blip r:embed="rId7"/>
                        <a:stretch>
                          <a:fillRect/>
                        </a:stretch>
                      </p:blipFill>
                      <p:spPr>
                        <a:xfrm>
                          <a:off x="2592" y="1824"/>
                          <a:ext cx="624" cy="274"/>
                        </a:xfrm>
                        <a:prstGeom prst="rect">
                          <a:avLst/>
                        </a:prstGeom>
                        <a:noFill/>
                        <a:ln w="38100">
                          <a:noFill/>
                          <a:miter/>
                        </a:ln>
                      </p:spPr>
                    </p:pic>
                  </p:oleObj>
                </mc:Fallback>
              </mc:AlternateContent>
            </a:graphicData>
          </a:graphic>
        </p:graphicFrame>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7107" name="文本框 11265"/>
          <p:cNvSpPr txBox="1"/>
          <p:nvPr/>
        </p:nvSpPr>
        <p:spPr>
          <a:xfrm>
            <a:off x="1752600" y="1111250"/>
            <a:ext cx="8686800" cy="521970"/>
          </a:xfrm>
          <a:prstGeom prst="rect">
            <a:avLst/>
          </a:prstGeom>
          <a:noFill/>
          <a:ln w="9525">
            <a:noFill/>
          </a:ln>
        </p:spPr>
        <p:txBody>
          <a:bodyPr anchor="t">
            <a:spAutoFit/>
          </a:bodyPr>
          <a:lstStyle/>
          <a:p>
            <a:r>
              <a:rPr lang="en-US" altLang="zh-CN" sz="2800" b="1" dirty="0">
                <a:solidFill>
                  <a:srgbClr val="FF3399"/>
                </a:solidFill>
                <a:latin typeface="宋体" panose="02010600030101010101" pitchFamily="2" charset="-122"/>
                <a:ea typeface="宋体" panose="02010600030101010101" pitchFamily="2" charset="-122"/>
              </a:rPr>
              <a:t>2.</a:t>
            </a:r>
            <a:r>
              <a:rPr lang="zh-CN" altLang="en-US" sz="2800" b="1" dirty="0">
                <a:solidFill>
                  <a:srgbClr val="FF3399"/>
                </a:solidFill>
                <a:latin typeface="宋体" panose="02010600030101010101" pitchFamily="2" charset="-122"/>
                <a:ea typeface="宋体" panose="02010600030101010101" pitchFamily="2" charset="-122"/>
              </a:rPr>
              <a:t>矩阵加</a:t>
            </a:r>
          </a:p>
        </p:txBody>
      </p:sp>
      <p:sp>
        <p:nvSpPr>
          <p:cNvPr id="11267" name="文本框 11266"/>
          <p:cNvSpPr txBox="1"/>
          <p:nvPr/>
        </p:nvSpPr>
        <p:spPr>
          <a:xfrm>
            <a:off x="1752600" y="1644650"/>
            <a:ext cx="7239000"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原理：</a:t>
            </a:r>
            <a:r>
              <a:rPr lang="zh-CN" altLang="en-US" sz="2800" b="1" dirty="0">
                <a:latin typeface="Times New Roman" panose="02020603050405020304" pitchFamily="18" charset="0"/>
                <a:ea typeface="宋体" panose="02010600030101010101" pitchFamily="2" charset="-122"/>
              </a:rPr>
              <a:t>把矩阵中不同位置的分量放到不同的</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中运算，提高并行性。</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
        <p:nvSpPr>
          <p:cNvPr id="11268" name="文本框 11267"/>
          <p:cNvSpPr txBox="1"/>
          <p:nvPr/>
        </p:nvSpPr>
        <p:spPr>
          <a:xfrm>
            <a:off x="1752600" y="2638425"/>
            <a:ext cx="7315200" cy="1383665"/>
          </a:xfrm>
          <a:prstGeom prst="rect">
            <a:avLst/>
          </a:prstGeom>
          <a:noFill/>
          <a:ln w="9525">
            <a:noFill/>
          </a:ln>
        </p:spPr>
        <p:txBody>
          <a:bodyPr anchor="t">
            <a:spAutoFit/>
          </a:bodyPr>
          <a:lstStyle/>
          <a:p>
            <a:r>
              <a:rPr lang="en-US" altLang="zh-CN" sz="2800" b="1" dirty="0">
                <a:solidFill>
                  <a:srgbClr val="CC3300"/>
                </a:solidFill>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实现：</a:t>
            </a:r>
            <a:r>
              <a:rPr lang="zh-CN" altLang="en-US" sz="2800" b="1" dirty="0">
                <a:latin typeface="Times New Roman" panose="02020603050405020304" pitchFamily="18" charset="0"/>
                <a:ea typeface="宋体" panose="02010600030101010101" pitchFamily="2" charset="-122"/>
              </a:rPr>
              <a:t>对</a:t>
            </a:r>
            <a:r>
              <a:rPr lang="en-US" altLang="zh-CN" sz="2800" b="1" dirty="0">
                <a:latin typeface="Times New Roman" panose="02020603050405020304" pitchFamily="18" charset="0"/>
                <a:ea typeface="宋体" panose="02010600030101010101" pitchFamily="2" charset="-122"/>
              </a:rPr>
              <a:t>C=A+B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C</a:t>
            </a:r>
            <a:r>
              <a:rPr lang="zh-CN" altLang="en-US" sz="2800" b="1" dirty="0">
                <a:latin typeface="Times New Roman" panose="02020603050405020304" pitchFamily="18" charset="0"/>
                <a:ea typeface="宋体" panose="02010600030101010101" pitchFamily="2" charset="-122"/>
              </a:rPr>
              <a:t>同一地址分量放在同一</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不同地址，用三条指令完成：</a:t>
            </a:r>
            <a:r>
              <a:rPr lang="en-US" altLang="zh-CN" sz="2800" b="1">
                <a:latin typeface="Times New Roman" panose="02020603050405020304" pitchFamily="18" charset="0"/>
                <a:ea typeface="宋体" panose="02010600030101010101" pitchFamily="2" charset="-122"/>
              </a:rPr>
              <a:t>LOAD</a:t>
            </a:r>
            <a:r>
              <a:rPr lang="zh-CN" altLang="en-US" sz="2800" b="1">
                <a:latin typeface="Times New Roman" panose="02020603050405020304" pitchFamily="18" charset="0"/>
                <a:ea typeface="宋体" panose="02010600030101010101" pitchFamily="2" charset="-122"/>
              </a:rPr>
              <a:t>、</a:t>
            </a:r>
            <a:r>
              <a:rPr lang="en-US" altLang="zh-CN" sz="2800" b="1">
                <a:latin typeface="Times New Roman" panose="02020603050405020304" pitchFamily="18" charset="0"/>
                <a:ea typeface="宋体" panose="02010600030101010101" pitchFamily="2" charset="-122"/>
              </a:rPr>
              <a:t>ADD</a:t>
            </a:r>
            <a:r>
              <a:rPr lang="zh-CN" altLang="en-US" sz="2800" b="1">
                <a:latin typeface="Times New Roman" panose="02020603050405020304" pitchFamily="18" charset="0"/>
                <a:ea typeface="宋体" panose="02010600030101010101" pitchFamily="2" charset="-122"/>
              </a:rPr>
              <a:t>、</a:t>
            </a:r>
            <a:r>
              <a:rPr lang="en-US" altLang="zh-CN" sz="2800" b="1">
                <a:latin typeface="Times New Roman" panose="02020603050405020304" pitchFamily="18" charset="0"/>
                <a:ea typeface="宋体" panose="02010600030101010101" pitchFamily="2" charset="-122"/>
              </a:rPr>
              <a:t>STORE</a:t>
            </a:r>
            <a:endParaRPr lang="en-US" altLang="zh-CN" sz="2800" b="1">
              <a:solidFill>
                <a:srgbClr val="CC3300"/>
              </a:solidFill>
              <a:latin typeface="Times New Roman" panose="02020603050405020304" pitchFamily="18" charset="0"/>
              <a:ea typeface="宋体" panose="02010600030101010101" pitchFamily="2" charset="-122"/>
            </a:endParaRPr>
          </a:p>
        </p:txBody>
      </p:sp>
      <p:grpSp>
        <p:nvGrpSpPr>
          <p:cNvPr id="11269" name="组合 11268"/>
          <p:cNvGrpSpPr/>
          <p:nvPr/>
        </p:nvGrpSpPr>
        <p:grpSpPr>
          <a:xfrm>
            <a:off x="2540000" y="4162425"/>
            <a:ext cx="6218238" cy="2314575"/>
            <a:chOff x="496" y="720"/>
            <a:chExt cx="4160" cy="1458"/>
          </a:xfrm>
        </p:grpSpPr>
        <p:sp>
          <p:nvSpPr>
            <p:cNvPr id="47111" name="矩形 11269"/>
            <p:cNvSpPr/>
            <p:nvPr/>
          </p:nvSpPr>
          <p:spPr>
            <a:xfrm>
              <a:off x="1056" y="1581"/>
              <a:ext cx="576"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C(0,0)</a:t>
              </a:r>
            </a:p>
          </p:txBody>
        </p:sp>
        <p:sp>
          <p:nvSpPr>
            <p:cNvPr id="47112" name="矩形 11270"/>
            <p:cNvSpPr/>
            <p:nvPr/>
          </p:nvSpPr>
          <p:spPr>
            <a:xfrm>
              <a:off x="1056" y="969"/>
              <a:ext cx="576"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A(0,0)</a:t>
              </a:r>
            </a:p>
          </p:txBody>
        </p:sp>
        <p:sp>
          <p:nvSpPr>
            <p:cNvPr id="47113" name="矩形 11271"/>
            <p:cNvSpPr/>
            <p:nvPr/>
          </p:nvSpPr>
          <p:spPr>
            <a:xfrm>
              <a:off x="1056" y="1929"/>
              <a:ext cx="576"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14" name="矩形 11272"/>
            <p:cNvSpPr/>
            <p:nvPr/>
          </p:nvSpPr>
          <p:spPr>
            <a:xfrm>
              <a:off x="1056" y="1289"/>
              <a:ext cx="576"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B(0,0)</a:t>
              </a:r>
            </a:p>
          </p:txBody>
        </p:sp>
        <p:sp>
          <p:nvSpPr>
            <p:cNvPr id="47115" name="矩形 11273"/>
            <p:cNvSpPr/>
            <p:nvPr/>
          </p:nvSpPr>
          <p:spPr>
            <a:xfrm>
              <a:off x="1056" y="720"/>
              <a:ext cx="576"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16" name="直接连接符 11274"/>
            <p:cNvSpPr/>
            <p:nvPr/>
          </p:nvSpPr>
          <p:spPr>
            <a:xfrm>
              <a:off x="1056" y="720"/>
              <a:ext cx="576" cy="0"/>
            </a:xfrm>
            <a:prstGeom prst="line">
              <a:avLst/>
            </a:prstGeom>
            <a:ln w="28575" cap="sq" cmpd="sng">
              <a:solidFill>
                <a:schemeClr val="tx1"/>
              </a:solidFill>
              <a:prstDash val="solid"/>
              <a:round/>
              <a:headEnd type="none" w="med" len="med"/>
              <a:tailEnd type="none" w="med" len="med"/>
            </a:ln>
          </p:spPr>
        </p:sp>
        <p:sp>
          <p:nvSpPr>
            <p:cNvPr id="47117" name="直接连接符 11275"/>
            <p:cNvSpPr/>
            <p:nvPr/>
          </p:nvSpPr>
          <p:spPr>
            <a:xfrm>
              <a:off x="1056" y="1289"/>
              <a:ext cx="576" cy="0"/>
            </a:xfrm>
            <a:prstGeom prst="line">
              <a:avLst/>
            </a:prstGeom>
            <a:ln w="12700" cap="flat" cmpd="sng">
              <a:solidFill>
                <a:schemeClr val="tx1"/>
              </a:solidFill>
              <a:prstDash val="solid"/>
              <a:round/>
              <a:headEnd type="none" w="med" len="med"/>
              <a:tailEnd type="none" w="med" len="med"/>
            </a:ln>
          </p:spPr>
        </p:sp>
        <p:sp>
          <p:nvSpPr>
            <p:cNvPr id="47118" name="直接连接符 11276"/>
            <p:cNvSpPr/>
            <p:nvPr/>
          </p:nvSpPr>
          <p:spPr>
            <a:xfrm>
              <a:off x="1056" y="1929"/>
              <a:ext cx="576" cy="0"/>
            </a:xfrm>
            <a:prstGeom prst="line">
              <a:avLst/>
            </a:prstGeom>
            <a:ln w="12700" cap="flat" cmpd="sng">
              <a:solidFill>
                <a:schemeClr val="tx1"/>
              </a:solidFill>
              <a:prstDash val="solid"/>
              <a:round/>
              <a:headEnd type="none" w="med" len="med"/>
              <a:tailEnd type="none" w="med" len="med"/>
            </a:ln>
          </p:spPr>
        </p:sp>
        <p:sp>
          <p:nvSpPr>
            <p:cNvPr id="47119" name="直接连接符 11277"/>
            <p:cNvSpPr/>
            <p:nvPr/>
          </p:nvSpPr>
          <p:spPr>
            <a:xfrm>
              <a:off x="1056" y="2178"/>
              <a:ext cx="576" cy="0"/>
            </a:xfrm>
            <a:prstGeom prst="line">
              <a:avLst/>
            </a:prstGeom>
            <a:ln w="28575" cap="sq" cmpd="sng">
              <a:solidFill>
                <a:schemeClr val="tx1"/>
              </a:solidFill>
              <a:prstDash val="solid"/>
              <a:round/>
              <a:headEnd type="none" w="med" len="med"/>
              <a:tailEnd type="none" w="med" len="med"/>
            </a:ln>
          </p:spPr>
        </p:sp>
        <p:sp>
          <p:nvSpPr>
            <p:cNvPr id="47120" name="直接连接符 11278"/>
            <p:cNvSpPr/>
            <p:nvPr/>
          </p:nvSpPr>
          <p:spPr>
            <a:xfrm>
              <a:off x="1056" y="720"/>
              <a:ext cx="0" cy="1458"/>
            </a:xfrm>
            <a:prstGeom prst="line">
              <a:avLst/>
            </a:prstGeom>
            <a:ln w="28575" cap="sq" cmpd="sng">
              <a:solidFill>
                <a:schemeClr val="tx1"/>
              </a:solidFill>
              <a:prstDash val="solid"/>
              <a:round/>
              <a:headEnd type="none" w="med" len="med"/>
              <a:tailEnd type="none" w="med" len="med"/>
            </a:ln>
          </p:spPr>
        </p:sp>
        <p:sp>
          <p:nvSpPr>
            <p:cNvPr id="47121" name="直接连接符 11279"/>
            <p:cNvSpPr/>
            <p:nvPr/>
          </p:nvSpPr>
          <p:spPr>
            <a:xfrm>
              <a:off x="1632" y="720"/>
              <a:ext cx="0" cy="1458"/>
            </a:xfrm>
            <a:prstGeom prst="line">
              <a:avLst/>
            </a:prstGeom>
            <a:ln w="28575" cap="sq" cmpd="sng">
              <a:solidFill>
                <a:schemeClr val="tx1"/>
              </a:solidFill>
              <a:prstDash val="solid"/>
              <a:round/>
              <a:headEnd type="none" w="med" len="med"/>
              <a:tailEnd type="none" w="med" len="med"/>
            </a:ln>
          </p:spPr>
        </p:sp>
        <p:sp>
          <p:nvSpPr>
            <p:cNvPr id="47122" name="直接连接符 11280"/>
            <p:cNvSpPr/>
            <p:nvPr/>
          </p:nvSpPr>
          <p:spPr>
            <a:xfrm>
              <a:off x="1056" y="969"/>
              <a:ext cx="576" cy="0"/>
            </a:xfrm>
            <a:prstGeom prst="line">
              <a:avLst/>
            </a:prstGeom>
            <a:ln w="12700" cap="flat" cmpd="sng">
              <a:solidFill>
                <a:schemeClr val="tx1"/>
              </a:solidFill>
              <a:prstDash val="solid"/>
              <a:round/>
              <a:headEnd type="none" w="med" len="med"/>
              <a:tailEnd type="none" w="med" len="med"/>
            </a:ln>
          </p:spPr>
        </p:sp>
        <p:sp>
          <p:nvSpPr>
            <p:cNvPr id="47123" name="直接连接符 11281"/>
            <p:cNvSpPr/>
            <p:nvPr/>
          </p:nvSpPr>
          <p:spPr>
            <a:xfrm>
              <a:off x="1056" y="1581"/>
              <a:ext cx="576" cy="0"/>
            </a:xfrm>
            <a:prstGeom prst="line">
              <a:avLst/>
            </a:prstGeom>
            <a:ln w="12700" cap="flat" cmpd="sng">
              <a:solidFill>
                <a:schemeClr val="tx1"/>
              </a:solidFill>
              <a:prstDash val="solid"/>
              <a:round/>
              <a:headEnd type="none" w="med" len="med"/>
              <a:tailEnd type="none" w="med" len="med"/>
            </a:ln>
          </p:spPr>
        </p:sp>
        <p:sp>
          <p:nvSpPr>
            <p:cNvPr id="47124" name="文本框 11282"/>
            <p:cNvSpPr txBox="1"/>
            <p:nvPr/>
          </p:nvSpPr>
          <p:spPr>
            <a:xfrm>
              <a:off x="700" y="960"/>
              <a:ext cx="203"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a:t>
              </a:r>
            </a:p>
          </p:txBody>
        </p:sp>
        <p:sp>
          <p:nvSpPr>
            <p:cNvPr id="47125" name="文本框 11283"/>
            <p:cNvSpPr txBox="1"/>
            <p:nvPr/>
          </p:nvSpPr>
          <p:spPr>
            <a:xfrm>
              <a:off x="496" y="1296"/>
              <a:ext cx="365"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α+1</a:t>
              </a:r>
            </a:p>
          </p:txBody>
        </p:sp>
        <p:sp>
          <p:nvSpPr>
            <p:cNvPr id="47126" name="文本框 11284"/>
            <p:cNvSpPr txBox="1"/>
            <p:nvPr/>
          </p:nvSpPr>
          <p:spPr>
            <a:xfrm>
              <a:off x="496" y="1632"/>
              <a:ext cx="365"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α+2</a:t>
              </a:r>
            </a:p>
          </p:txBody>
        </p:sp>
        <p:sp>
          <p:nvSpPr>
            <p:cNvPr id="47127" name="文本框 11285"/>
            <p:cNvSpPr txBox="1"/>
            <p:nvPr/>
          </p:nvSpPr>
          <p:spPr>
            <a:xfrm>
              <a:off x="3014" y="1152"/>
              <a:ext cx="802" cy="445"/>
            </a:xfrm>
            <a:prstGeom prst="rect">
              <a:avLst/>
            </a:prstGeom>
            <a:noFill/>
            <a:ln w="9525">
              <a:noFill/>
            </a:ln>
          </p:spPr>
          <p:txBody>
            <a:bodyPr wrap="none" anchor="t">
              <a:spAutoFit/>
            </a:bodyPr>
            <a:lstStyle/>
            <a:p>
              <a:r>
                <a:rPr lang="en-US" altLang="zh-CN" sz="4000">
                  <a:latin typeface="Times New Roman" panose="02020603050405020304" pitchFamily="18" charset="0"/>
                  <a:ea typeface="宋体" panose="02010600030101010101" pitchFamily="2" charset="-122"/>
                </a:rPr>
                <a:t>……</a:t>
              </a:r>
            </a:p>
          </p:txBody>
        </p:sp>
        <p:sp>
          <p:nvSpPr>
            <p:cNvPr id="47128" name="矩形 11286"/>
            <p:cNvSpPr/>
            <p:nvPr/>
          </p:nvSpPr>
          <p:spPr>
            <a:xfrm>
              <a:off x="2016" y="1581"/>
              <a:ext cx="528"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C(0,1)</a:t>
              </a:r>
            </a:p>
          </p:txBody>
        </p:sp>
        <p:sp>
          <p:nvSpPr>
            <p:cNvPr id="47129" name="矩形 11287"/>
            <p:cNvSpPr/>
            <p:nvPr/>
          </p:nvSpPr>
          <p:spPr>
            <a:xfrm>
              <a:off x="2016" y="969"/>
              <a:ext cx="528"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A(0,1)</a:t>
              </a:r>
            </a:p>
          </p:txBody>
        </p:sp>
        <p:sp>
          <p:nvSpPr>
            <p:cNvPr id="47130" name="矩形 11288"/>
            <p:cNvSpPr/>
            <p:nvPr/>
          </p:nvSpPr>
          <p:spPr>
            <a:xfrm>
              <a:off x="2016" y="1929"/>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31" name="矩形 11289"/>
            <p:cNvSpPr/>
            <p:nvPr/>
          </p:nvSpPr>
          <p:spPr>
            <a:xfrm>
              <a:off x="2016" y="1289"/>
              <a:ext cx="528"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B(0,1)</a:t>
              </a:r>
            </a:p>
          </p:txBody>
        </p:sp>
        <p:sp>
          <p:nvSpPr>
            <p:cNvPr id="47132" name="矩形 11290"/>
            <p:cNvSpPr/>
            <p:nvPr/>
          </p:nvSpPr>
          <p:spPr>
            <a:xfrm>
              <a:off x="2016" y="720"/>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33" name="直接连接符 11291"/>
            <p:cNvSpPr/>
            <p:nvPr/>
          </p:nvSpPr>
          <p:spPr>
            <a:xfrm>
              <a:off x="2016" y="720"/>
              <a:ext cx="528" cy="0"/>
            </a:xfrm>
            <a:prstGeom prst="line">
              <a:avLst/>
            </a:prstGeom>
            <a:ln w="28575" cap="sq" cmpd="sng">
              <a:solidFill>
                <a:schemeClr val="tx1"/>
              </a:solidFill>
              <a:prstDash val="solid"/>
              <a:round/>
              <a:headEnd type="none" w="med" len="med"/>
              <a:tailEnd type="none" w="med" len="med"/>
            </a:ln>
          </p:spPr>
        </p:sp>
        <p:sp>
          <p:nvSpPr>
            <p:cNvPr id="47134" name="直接连接符 11292"/>
            <p:cNvSpPr/>
            <p:nvPr/>
          </p:nvSpPr>
          <p:spPr>
            <a:xfrm>
              <a:off x="2016" y="1289"/>
              <a:ext cx="528" cy="0"/>
            </a:xfrm>
            <a:prstGeom prst="line">
              <a:avLst/>
            </a:prstGeom>
            <a:ln w="12700" cap="flat" cmpd="sng">
              <a:solidFill>
                <a:schemeClr val="tx1"/>
              </a:solidFill>
              <a:prstDash val="solid"/>
              <a:round/>
              <a:headEnd type="none" w="med" len="med"/>
              <a:tailEnd type="none" w="med" len="med"/>
            </a:ln>
          </p:spPr>
        </p:sp>
        <p:sp>
          <p:nvSpPr>
            <p:cNvPr id="47135" name="直接连接符 11293"/>
            <p:cNvSpPr/>
            <p:nvPr/>
          </p:nvSpPr>
          <p:spPr>
            <a:xfrm>
              <a:off x="2016" y="1929"/>
              <a:ext cx="528" cy="0"/>
            </a:xfrm>
            <a:prstGeom prst="line">
              <a:avLst/>
            </a:prstGeom>
            <a:ln w="12700" cap="flat" cmpd="sng">
              <a:solidFill>
                <a:schemeClr val="tx1"/>
              </a:solidFill>
              <a:prstDash val="solid"/>
              <a:round/>
              <a:headEnd type="none" w="med" len="med"/>
              <a:tailEnd type="none" w="med" len="med"/>
            </a:ln>
          </p:spPr>
        </p:sp>
        <p:sp>
          <p:nvSpPr>
            <p:cNvPr id="47136" name="直接连接符 11294"/>
            <p:cNvSpPr/>
            <p:nvPr/>
          </p:nvSpPr>
          <p:spPr>
            <a:xfrm>
              <a:off x="2016" y="2178"/>
              <a:ext cx="528" cy="0"/>
            </a:xfrm>
            <a:prstGeom prst="line">
              <a:avLst/>
            </a:prstGeom>
            <a:ln w="28575" cap="sq" cmpd="sng">
              <a:solidFill>
                <a:schemeClr val="tx1"/>
              </a:solidFill>
              <a:prstDash val="solid"/>
              <a:round/>
              <a:headEnd type="none" w="med" len="med"/>
              <a:tailEnd type="none" w="med" len="med"/>
            </a:ln>
          </p:spPr>
        </p:sp>
        <p:sp>
          <p:nvSpPr>
            <p:cNvPr id="47137" name="直接连接符 11295"/>
            <p:cNvSpPr/>
            <p:nvPr/>
          </p:nvSpPr>
          <p:spPr>
            <a:xfrm>
              <a:off x="2016" y="720"/>
              <a:ext cx="0" cy="1458"/>
            </a:xfrm>
            <a:prstGeom prst="line">
              <a:avLst/>
            </a:prstGeom>
            <a:ln w="28575" cap="sq" cmpd="sng">
              <a:solidFill>
                <a:schemeClr val="tx1"/>
              </a:solidFill>
              <a:prstDash val="solid"/>
              <a:round/>
              <a:headEnd type="none" w="med" len="med"/>
              <a:tailEnd type="none" w="med" len="med"/>
            </a:ln>
          </p:spPr>
        </p:sp>
        <p:sp>
          <p:nvSpPr>
            <p:cNvPr id="47138" name="直接连接符 11296"/>
            <p:cNvSpPr/>
            <p:nvPr/>
          </p:nvSpPr>
          <p:spPr>
            <a:xfrm>
              <a:off x="2544" y="720"/>
              <a:ext cx="0" cy="1458"/>
            </a:xfrm>
            <a:prstGeom prst="line">
              <a:avLst/>
            </a:prstGeom>
            <a:ln w="28575" cap="sq" cmpd="sng">
              <a:solidFill>
                <a:schemeClr val="tx1"/>
              </a:solidFill>
              <a:prstDash val="solid"/>
              <a:round/>
              <a:headEnd type="none" w="med" len="med"/>
              <a:tailEnd type="none" w="med" len="med"/>
            </a:ln>
          </p:spPr>
        </p:sp>
        <p:sp>
          <p:nvSpPr>
            <p:cNvPr id="47139" name="直接连接符 11297"/>
            <p:cNvSpPr/>
            <p:nvPr/>
          </p:nvSpPr>
          <p:spPr>
            <a:xfrm>
              <a:off x="2016" y="969"/>
              <a:ext cx="528" cy="0"/>
            </a:xfrm>
            <a:prstGeom prst="line">
              <a:avLst/>
            </a:prstGeom>
            <a:ln w="12700" cap="flat" cmpd="sng">
              <a:solidFill>
                <a:schemeClr val="tx1"/>
              </a:solidFill>
              <a:prstDash val="solid"/>
              <a:round/>
              <a:headEnd type="none" w="med" len="med"/>
              <a:tailEnd type="none" w="med" len="med"/>
            </a:ln>
          </p:spPr>
        </p:sp>
        <p:sp>
          <p:nvSpPr>
            <p:cNvPr id="47140" name="直接连接符 11298"/>
            <p:cNvSpPr/>
            <p:nvPr/>
          </p:nvSpPr>
          <p:spPr>
            <a:xfrm>
              <a:off x="2016" y="1581"/>
              <a:ext cx="528" cy="0"/>
            </a:xfrm>
            <a:prstGeom prst="line">
              <a:avLst/>
            </a:prstGeom>
            <a:ln w="12700" cap="flat" cmpd="sng">
              <a:solidFill>
                <a:schemeClr val="tx1"/>
              </a:solidFill>
              <a:prstDash val="solid"/>
              <a:round/>
              <a:headEnd type="none" w="med" len="med"/>
              <a:tailEnd type="none" w="med" len="med"/>
            </a:ln>
          </p:spPr>
        </p:sp>
        <p:sp>
          <p:nvSpPr>
            <p:cNvPr id="47141" name="矩形 11299"/>
            <p:cNvSpPr/>
            <p:nvPr/>
          </p:nvSpPr>
          <p:spPr>
            <a:xfrm>
              <a:off x="4128" y="1581"/>
              <a:ext cx="528"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C(7,7)</a:t>
              </a:r>
            </a:p>
          </p:txBody>
        </p:sp>
        <p:sp>
          <p:nvSpPr>
            <p:cNvPr id="47142" name="矩形 11300"/>
            <p:cNvSpPr/>
            <p:nvPr/>
          </p:nvSpPr>
          <p:spPr>
            <a:xfrm>
              <a:off x="4128" y="969"/>
              <a:ext cx="528"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A(7,7)</a:t>
              </a:r>
            </a:p>
          </p:txBody>
        </p:sp>
        <p:sp>
          <p:nvSpPr>
            <p:cNvPr id="47143" name="矩形 11301"/>
            <p:cNvSpPr/>
            <p:nvPr/>
          </p:nvSpPr>
          <p:spPr>
            <a:xfrm>
              <a:off x="4128" y="1929"/>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44" name="矩形 11302"/>
            <p:cNvSpPr/>
            <p:nvPr/>
          </p:nvSpPr>
          <p:spPr>
            <a:xfrm>
              <a:off x="4128" y="1289"/>
              <a:ext cx="528"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B(7,7)</a:t>
              </a:r>
            </a:p>
          </p:txBody>
        </p:sp>
        <p:sp>
          <p:nvSpPr>
            <p:cNvPr id="47145" name="矩形 11303"/>
            <p:cNvSpPr/>
            <p:nvPr/>
          </p:nvSpPr>
          <p:spPr>
            <a:xfrm>
              <a:off x="4128" y="720"/>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46" name="直接连接符 11304"/>
            <p:cNvSpPr/>
            <p:nvPr/>
          </p:nvSpPr>
          <p:spPr>
            <a:xfrm>
              <a:off x="4128" y="720"/>
              <a:ext cx="528" cy="0"/>
            </a:xfrm>
            <a:prstGeom prst="line">
              <a:avLst/>
            </a:prstGeom>
            <a:ln w="28575" cap="sq" cmpd="sng">
              <a:solidFill>
                <a:schemeClr val="tx1"/>
              </a:solidFill>
              <a:prstDash val="solid"/>
              <a:round/>
              <a:headEnd type="none" w="med" len="med"/>
              <a:tailEnd type="none" w="med" len="med"/>
            </a:ln>
          </p:spPr>
        </p:sp>
        <p:sp>
          <p:nvSpPr>
            <p:cNvPr id="47147" name="直接连接符 11305"/>
            <p:cNvSpPr/>
            <p:nvPr/>
          </p:nvSpPr>
          <p:spPr>
            <a:xfrm>
              <a:off x="4128" y="1289"/>
              <a:ext cx="528" cy="0"/>
            </a:xfrm>
            <a:prstGeom prst="line">
              <a:avLst/>
            </a:prstGeom>
            <a:ln w="12700" cap="flat" cmpd="sng">
              <a:solidFill>
                <a:schemeClr val="tx1"/>
              </a:solidFill>
              <a:prstDash val="solid"/>
              <a:round/>
              <a:headEnd type="none" w="med" len="med"/>
              <a:tailEnd type="none" w="med" len="med"/>
            </a:ln>
          </p:spPr>
        </p:sp>
        <p:sp>
          <p:nvSpPr>
            <p:cNvPr id="47148" name="直接连接符 11306"/>
            <p:cNvSpPr/>
            <p:nvPr/>
          </p:nvSpPr>
          <p:spPr>
            <a:xfrm>
              <a:off x="4128" y="1929"/>
              <a:ext cx="528" cy="0"/>
            </a:xfrm>
            <a:prstGeom prst="line">
              <a:avLst/>
            </a:prstGeom>
            <a:ln w="12700" cap="flat" cmpd="sng">
              <a:solidFill>
                <a:schemeClr val="tx1"/>
              </a:solidFill>
              <a:prstDash val="solid"/>
              <a:round/>
              <a:headEnd type="none" w="med" len="med"/>
              <a:tailEnd type="none" w="med" len="med"/>
            </a:ln>
          </p:spPr>
        </p:sp>
        <p:sp>
          <p:nvSpPr>
            <p:cNvPr id="47149" name="直接连接符 11307"/>
            <p:cNvSpPr/>
            <p:nvPr/>
          </p:nvSpPr>
          <p:spPr>
            <a:xfrm>
              <a:off x="4128" y="2178"/>
              <a:ext cx="528" cy="0"/>
            </a:xfrm>
            <a:prstGeom prst="line">
              <a:avLst/>
            </a:prstGeom>
            <a:ln w="28575" cap="sq" cmpd="sng">
              <a:solidFill>
                <a:schemeClr val="tx1"/>
              </a:solidFill>
              <a:prstDash val="solid"/>
              <a:round/>
              <a:headEnd type="none" w="med" len="med"/>
              <a:tailEnd type="none" w="med" len="med"/>
            </a:ln>
          </p:spPr>
        </p:sp>
        <p:sp>
          <p:nvSpPr>
            <p:cNvPr id="47150" name="直接连接符 11308"/>
            <p:cNvSpPr/>
            <p:nvPr/>
          </p:nvSpPr>
          <p:spPr>
            <a:xfrm>
              <a:off x="4128" y="720"/>
              <a:ext cx="0" cy="1458"/>
            </a:xfrm>
            <a:prstGeom prst="line">
              <a:avLst/>
            </a:prstGeom>
            <a:ln w="28575" cap="sq" cmpd="sng">
              <a:solidFill>
                <a:schemeClr val="tx1"/>
              </a:solidFill>
              <a:prstDash val="solid"/>
              <a:round/>
              <a:headEnd type="none" w="med" len="med"/>
              <a:tailEnd type="none" w="med" len="med"/>
            </a:ln>
          </p:spPr>
        </p:sp>
        <p:sp>
          <p:nvSpPr>
            <p:cNvPr id="47151" name="直接连接符 11309"/>
            <p:cNvSpPr/>
            <p:nvPr/>
          </p:nvSpPr>
          <p:spPr>
            <a:xfrm>
              <a:off x="4656" y="720"/>
              <a:ext cx="0" cy="1458"/>
            </a:xfrm>
            <a:prstGeom prst="line">
              <a:avLst/>
            </a:prstGeom>
            <a:ln w="28575" cap="sq" cmpd="sng">
              <a:solidFill>
                <a:schemeClr val="tx1"/>
              </a:solidFill>
              <a:prstDash val="solid"/>
              <a:round/>
              <a:headEnd type="none" w="med" len="med"/>
              <a:tailEnd type="none" w="med" len="med"/>
            </a:ln>
          </p:spPr>
        </p:sp>
        <p:sp>
          <p:nvSpPr>
            <p:cNvPr id="47152" name="直接连接符 11310"/>
            <p:cNvSpPr/>
            <p:nvPr/>
          </p:nvSpPr>
          <p:spPr>
            <a:xfrm>
              <a:off x="4128" y="969"/>
              <a:ext cx="528" cy="0"/>
            </a:xfrm>
            <a:prstGeom prst="line">
              <a:avLst/>
            </a:prstGeom>
            <a:ln w="12700" cap="flat" cmpd="sng">
              <a:solidFill>
                <a:schemeClr val="tx1"/>
              </a:solidFill>
              <a:prstDash val="solid"/>
              <a:round/>
              <a:headEnd type="none" w="med" len="med"/>
              <a:tailEnd type="none" w="med" len="med"/>
            </a:ln>
          </p:spPr>
        </p:sp>
        <p:sp>
          <p:nvSpPr>
            <p:cNvPr id="47153" name="直接连接符 11311"/>
            <p:cNvSpPr/>
            <p:nvPr/>
          </p:nvSpPr>
          <p:spPr>
            <a:xfrm>
              <a:off x="4128" y="1581"/>
              <a:ext cx="528" cy="0"/>
            </a:xfrm>
            <a:prstGeom prst="line">
              <a:avLst/>
            </a:prstGeom>
            <a:ln w="12700" cap="flat" cmpd="sng">
              <a:solidFill>
                <a:schemeClr val="tx1"/>
              </a:solidFill>
              <a:prstDash val="solid"/>
              <a:round/>
              <a:headEnd type="none" w="med" len="med"/>
              <a:tailEnd type="none" w="med" len="med"/>
            </a:ln>
          </p:spPr>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9155" name="文本框 12289"/>
          <p:cNvSpPr txBox="1"/>
          <p:nvPr/>
        </p:nvSpPr>
        <p:spPr>
          <a:xfrm>
            <a:off x="1752600" y="1552575"/>
            <a:ext cx="8645525"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注意点：</a:t>
            </a:r>
            <a:endParaRPr lang="zh-CN" altLang="en-US" sz="2800" b="1">
              <a:latin typeface="宋体" panose="02010600030101010101" pitchFamily="2" charset="-122"/>
              <a:ea typeface="宋体" panose="02010600030101010101" pitchFamily="2" charset="-122"/>
            </a:endParaRPr>
          </a:p>
        </p:txBody>
      </p:sp>
      <p:sp>
        <p:nvSpPr>
          <p:cNvPr id="49156" name="文本框 12290"/>
          <p:cNvSpPr txBox="1"/>
          <p:nvPr/>
        </p:nvSpPr>
        <p:spPr>
          <a:xfrm>
            <a:off x="1752600" y="2114550"/>
            <a:ext cx="8645525"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如何把数据合理分配到</a:t>
            </a:r>
            <a:r>
              <a:rPr lang="en-US" altLang="zh-CN" sz="2800" b="1" err="1">
                <a:latin typeface="宋体" panose="02010600030101010101" pitchFamily="2" charset="-122"/>
                <a:ea typeface="宋体" panose="02010600030101010101" pitchFamily="2" charset="-122"/>
              </a:rPr>
              <a:t>PE</a:t>
            </a:r>
            <a:r>
              <a:rPr lang="en-US" altLang="zh-CN" sz="2800" b="1" baseline="-14000" err="1">
                <a:latin typeface="宋体" panose="02010600030101010101" pitchFamily="2" charset="-122"/>
                <a:ea typeface="宋体" panose="02010600030101010101" pitchFamily="2" charset="-122"/>
              </a:rPr>
              <a:t>i</a:t>
            </a:r>
            <a:r>
              <a:rPr lang="zh-CN" altLang="en-US" sz="2800" b="1">
                <a:latin typeface="宋体" panose="02010600030101010101" pitchFamily="2" charset="-122"/>
                <a:ea typeface="宋体" panose="02010600030101010101" pitchFamily="2" charset="-122"/>
              </a:rPr>
              <a:t>。</a:t>
            </a:r>
          </a:p>
          <a:p>
            <a:r>
              <a:rPr lang="zh-CN" altLang="en-US" sz="2800" b="1" dirty="0">
                <a:latin typeface="宋体" panose="02010600030101010101" pitchFamily="2" charset="-122"/>
                <a:ea typeface="宋体" panose="02010600030101010101" pitchFamily="2" charset="-122"/>
              </a:rPr>
              <a:t>       （存储单元分配算法）</a:t>
            </a:r>
            <a:endParaRPr lang="zh-CN" altLang="en-US" sz="2800" b="1">
              <a:latin typeface="宋体" panose="02010600030101010101" pitchFamily="2" charset="-122"/>
              <a:ea typeface="宋体" panose="02010600030101010101" pitchFamily="2" charset="-122"/>
            </a:endParaRPr>
          </a:p>
        </p:txBody>
      </p:sp>
      <p:grpSp>
        <p:nvGrpSpPr>
          <p:cNvPr id="49157" name="组合 12291"/>
          <p:cNvGrpSpPr/>
          <p:nvPr/>
        </p:nvGrpSpPr>
        <p:grpSpPr>
          <a:xfrm>
            <a:off x="2514600" y="4067175"/>
            <a:ext cx="7924800" cy="914400"/>
            <a:chOff x="480" y="3120"/>
            <a:chExt cx="5280" cy="576"/>
          </a:xfrm>
        </p:grpSpPr>
        <p:sp>
          <p:nvSpPr>
            <p:cNvPr id="49158" name="文本框 12292"/>
            <p:cNvSpPr txBox="1"/>
            <p:nvPr/>
          </p:nvSpPr>
          <p:spPr>
            <a:xfrm>
              <a:off x="3216" y="3264"/>
              <a:ext cx="2544" cy="329"/>
            </a:xfrm>
            <a:prstGeom prst="rect">
              <a:avLst/>
            </a:prstGeom>
            <a:noFill/>
            <a:ln w="9525">
              <a:noFill/>
            </a:ln>
          </p:spPr>
          <p:txBody>
            <a:bodyPr anchor="t">
              <a:spAutoFit/>
            </a:bodyPr>
            <a:lstStyle/>
            <a:p>
              <a:r>
                <a:rPr lang="zh-CN" altLang="en-US" sz="2800" b="1" dirty="0">
                  <a:latin typeface="宋体" panose="02010600030101010101" pitchFamily="2" charset="-122"/>
                  <a:ea typeface="宋体" panose="02010600030101010101" pitchFamily="2" charset="-122"/>
                </a:rPr>
                <a:t>当只有</a:t>
              </a:r>
              <a:r>
                <a:rPr lang="en-US" altLang="zh-CN" sz="2800" b="1"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个</a:t>
              </a:r>
              <a:r>
                <a:rPr lang="en-US" altLang="zh-CN" sz="2800" b="1" dirty="0">
                  <a:latin typeface="宋体" panose="02010600030101010101" pitchFamily="2" charset="-122"/>
                  <a:ea typeface="宋体" panose="02010600030101010101" pitchFamily="2" charset="-122"/>
                </a:rPr>
                <a:t>PE</a:t>
              </a:r>
              <a:r>
                <a:rPr lang="zh-CN" altLang="en-US" sz="2800" b="1" dirty="0">
                  <a:latin typeface="宋体" panose="02010600030101010101" pitchFamily="2" charset="-122"/>
                  <a:ea typeface="宋体" panose="02010600030101010101" pitchFamily="2" charset="-122"/>
                </a:rPr>
                <a:t>处理时，</a:t>
              </a:r>
            </a:p>
          </p:txBody>
        </p:sp>
        <p:graphicFrame>
          <p:nvGraphicFramePr>
            <p:cNvPr id="49159" name="对象 12293"/>
            <p:cNvGraphicFramePr/>
            <p:nvPr/>
          </p:nvGraphicFramePr>
          <p:xfrm>
            <a:off x="768" y="3120"/>
            <a:ext cx="2448" cy="576"/>
          </p:xfrm>
          <a:graphic>
            <a:graphicData uri="http://schemas.openxmlformats.org/presentationml/2006/ole">
              <mc:AlternateContent xmlns:mc="http://schemas.openxmlformats.org/markup-compatibility/2006">
                <mc:Choice xmlns:v="urn:schemas-microsoft-com:vml" Requires="v">
                  <p:oleObj spid="_x0000_s4098" r:id="rId4" imgW="1624965" imgH="431800" progId="Equation.3">
                    <p:embed/>
                  </p:oleObj>
                </mc:Choice>
                <mc:Fallback>
                  <p:oleObj r:id="rId4" imgW="1624965" imgH="431800" progId="Equation.3">
                    <p:embed/>
                    <p:pic>
                      <p:nvPicPr>
                        <p:cNvPr id="0" name="图片 3090"/>
                        <p:cNvPicPr/>
                        <p:nvPr/>
                      </p:nvPicPr>
                      <p:blipFill>
                        <a:blip r:embed="rId5"/>
                        <a:stretch>
                          <a:fillRect/>
                        </a:stretch>
                      </p:blipFill>
                      <p:spPr>
                        <a:xfrm>
                          <a:off x="768" y="3120"/>
                          <a:ext cx="2448" cy="576"/>
                        </a:xfrm>
                        <a:prstGeom prst="rect">
                          <a:avLst/>
                        </a:prstGeom>
                        <a:noFill/>
                        <a:ln w="38100">
                          <a:noFill/>
                          <a:miter/>
                        </a:ln>
                      </p:spPr>
                    </p:pic>
                  </p:oleObj>
                </mc:Fallback>
              </mc:AlternateContent>
            </a:graphicData>
          </a:graphic>
        </p:graphicFrame>
        <p:sp>
          <p:nvSpPr>
            <p:cNvPr id="49160" name="文本框 12294"/>
            <p:cNvSpPr txBox="1"/>
            <p:nvPr/>
          </p:nvSpPr>
          <p:spPr>
            <a:xfrm>
              <a:off x="480" y="3216"/>
              <a:ext cx="360" cy="329"/>
            </a:xfrm>
            <a:prstGeom prst="rect">
              <a:avLst/>
            </a:prstGeom>
            <a:noFill/>
            <a:ln w="9525">
              <a:noFill/>
            </a:ln>
          </p:spPr>
          <p:txBody>
            <a:bodyPr wrap="none" anchor="t">
              <a:spAutoFit/>
            </a:bodyPr>
            <a:lstStyle/>
            <a:p>
              <a:r>
                <a:rPr lang="zh-CN" altLang="en-US" sz="2800" b="1" dirty="0">
                  <a:latin typeface="Times New Roman" panose="02020603050405020304" pitchFamily="18" charset="0"/>
                  <a:ea typeface="宋体" panose="02010600030101010101" pitchFamily="2" charset="-122"/>
                </a:rPr>
                <a:t>对</a:t>
              </a:r>
            </a:p>
          </p:txBody>
        </p:sp>
      </p:grpSp>
      <p:sp>
        <p:nvSpPr>
          <p:cNvPr id="49161" name="文本框 12295"/>
          <p:cNvSpPr txBox="1"/>
          <p:nvPr/>
        </p:nvSpPr>
        <p:spPr>
          <a:xfrm>
            <a:off x="1752600" y="4905375"/>
            <a:ext cx="8645525"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每个</a:t>
            </a:r>
            <a:r>
              <a:rPr lang="en-US" altLang="zh-CN" sz="2800" b="1" dirty="0">
                <a:latin typeface="宋体" panose="02010600030101010101" pitchFamily="2" charset="-122"/>
                <a:ea typeface="宋体" panose="02010600030101010101" pitchFamily="2" charset="-122"/>
              </a:rPr>
              <a:t>PE</a:t>
            </a:r>
            <a:r>
              <a:rPr lang="zh-CN" altLang="en-US" sz="2800" b="1" dirty="0">
                <a:latin typeface="宋体" panose="02010600030101010101" pitchFamily="2" charset="-122"/>
                <a:ea typeface="宋体" panose="02010600030101010101" pitchFamily="2" charset="-122"/>
              </a:rPr>
              <a:t>存某列数据，其他数据通过播送得到。</a:t>
            </a:r>
          </a:p>
        </p:txBody>
      </p:sp>
      <p:sp>
        <p:nvSpPr>
          <p:cNvPr id="49162" name="文本框 12296"/>
          <p:cNvSpPr txBox="1"/>
          <p:nvPr/>
        </p:nvSpPr>
        <p:spPr>
          <a:xfrm>
            <a:off x="1752600" y="3076575"/>
            <a:ext cx="8645525"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如何分配任务给某个</a:t>
            </a:r>
            <a:r>
              <a:rPr lang="en-US" altLang="zh-CN" sz="2800" b="1" err="1">
                <a:latin typeface="宋体" panose="02010600030101010101" pitchFamily="2" charset="-122"/>
                <a:ea typeface="宋体" panose="02010600030101010101" pitchFamily="2" charset="-122"/>
              </a:rPr>
              <a:t>PE</a:t>
            </a:r>
            <a:r>
              <a:rPr lang="en-US" altLang="zh-CN" sz="2800" b="1" baseline="-14000" err="1">
                <a:latin typeface="宋体" panose="02010600030101010101" pitchFamily="2" charset="-122"/>
                <a:ea typeface="宋体" panose="02010600030101010101" pitchFamily="2" charset="-122"/>
              </a:rPr>
              <a:t>i</a:t>
            </a:r>
            <a:r>
              <a:rPr lang="zh-CN" altLang="en-US" sz="2800" b="1">
                <a:latin typeface="宋体" panose="02010600030101010101" pitchFamily="2" charset="-122"/>
                <a:ea typeface="宋体" panose="02010600030101010101" pitchFamily="2" charset="-122"/>
              </a:rPr>
              <a:t>；</a:t>
            </a:r>
          </a:p>
          <a:p>
            <a:r>
              <a:rPr lang="zh-CN" altLang="en-US" sz="2800" b="1" dirty="0">
                <a:latin typeface="宋体" panose="02010600030101010101" pitchFamily="2" charset="-122"/>
                <a:ea typeface="宋体" panose="02010600030101010101" pitchFamily="2" charset="-122"/>
              </a:rPr>
              <a:t>       （屏蔽向量）</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5.2.2  共享式存储器结构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303530" y="1918335"/>
            <a:ext cx="4623435" cy="181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共享式存储器结构的SIMD计算机与分布式存储器结构的不同在于共享存储器通过互连网络与各PE相连</a:t>
            </a:r>
          </a:p>
        </p:txBody>
      </p:sp>
      <p:pic>
        <p:nvPicPr>
          <p:cNvPr id="100" name="图片 99"/>
          <p:cNvPicPr/>
          <p:nvPr/>
        </p:nvPicPr>
        <p:blipFill>
          <a:blip r:embed="rId3"/>
          <a:stretch>
            <a:fillRect/>
          </a:stretch>
        </p:blipFill>
        <p:spPr>
          <a:xfrm>
            <a:off x="5252085" y="1227455"/>
            <a:ext cx="6758305" cy="4708525"/>
          </a:xfrm>
          <a:prstGeom prst="rect">
            <a:avLst/>
          </a:prstGeom>
          <a:noFill/>
          <a:ln w="9525">
            <a:noFill/>
          </a:ln>
        </p:spPr>
      </p:pic>
      <p:sp>
        <p:nvSpPr>
          <p:cNvPr id="101" name="文本框 100"/>
          <p:cNvSpPr txBox="1"/>
          <p:nvPr/>
        </p:nvSpPr>
        <p:spPr>
          <a:xfrm>
            <a:off x="5115560" y="6099810"/>
            <a:ext cx="6894830" cy="460375"/>
          </a:xfrm>
          <a:prstGeom prst="rect">
            <a:avLst/>
          </a:prstGeom>
          <a:noFill/>
          <a:ln w="9525">
            <a:noFill/>
          </a:ln>
        </p:spPr>
        <p:txBody>
          <a:bodyPr wrap="square">
            <a:spAutoFit/>
          </a:bodyPr>
          <a:lstStyle/>
          <a:p>
            <a:pPr marL="0" indent="0" algn="ctr"/>
            <a:r>
              <a:rPr sz="2400" b="0">
                <a:latin typeface="宋体" panose="02010600030101010101" pitchFamily="2" charset="-122"/>
                <a:ea typeface="宋体" panose="02010600030101010101" pitchFamily="2" charset="-122"/>
              </a:rPr>
              <a:t>图5-9  共享式存储器结构的SIMD计算机</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15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5.2.3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并行处理的特点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530" y="1112520"/>
            <a:ext cx="11362690" cy="6831965"/>
          </a:xfrm>
          <a:prstGeom prst="rect">
            <a:avLst/>
          </a:prstGeom>
          <a:noFill/>
        </p:spPr>
        <p:txBody>
          <a:bodyPr wrap="square">
            <a:spAutoFit/>
            <a:scene3d>
              <a:camera prst="orthographicFront"/>
              <a:lightRig rig="threePt" dir="t"/>
            </a:scene3d>
          </a:bodyPr>
          <a:lstStyle/>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1</a:t>
            </a:r>
            <a:r>
              <a:rPr lang="zh-CN" altLang="en-US" sz="2400" spc="300" dirty="0">
                <a:latin typeface="宋体" panose="02010600030101010101" pitchFamily="2" charset="-122"/>
                <a:ea typeface="宋体" panose="02010600030101010101" pitchFamily="2" charset="-122"/>
              </a:rPr>
              <a:t>、资源重复。它机利用众多的处理单元对向量所包含的各个分量同时进行运算，获得很高处理速度。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2</a:t>
            </a:r>
            <a:r>
              <a:rPr lang="zh-CN" altLang="en-US" sz="2400" spc="300" dirty="0">
                <a:latin typeface="宋体" panose="02010600030101010101" pitchFamily="2" charset="-122"/>
                <a:ea typeface="宋体" panose="02010600030101010101" pitchFamily="2" charset="-122"/>
              </a:rPr>
              <a:t>、连接模式。</a:t>
            </a:r>
            <a:r>
              <a:rPr sz="2400" spc="300" dirty="0">
                <a:latin typeface="宋体" panose="02010600030101010101" pitchFamily="2" charset="-122"/>
                <a:ea typeface="宋体" panose="02010600030101010101" pitchFamily="2" charset="-122"/>
              </a:rPr>
              <a:t>互连网络规定了PE的连接模式，决定了SIMD计算机能适应的算法类别，对整个系统的各项性能指标产生了重要影响。</a:t>
            </a:r>
            <a:r>
              <a:rPr lang="zh-CN" altLang="en-US" sz="2400" spc="300" dirty="0">
                <a:latin typeface="宋体" panose="02010600030101010101" pitchFamily="2" charset="-122"/>
                <a:ea typeface="宋体" panose="02010600030101010101" pitchFamily="2" charset="-122"/>
              </a:rPr>
              <a:t>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3</a:t>
            </a:r>
            <a:r>
              <a:rPr lang="zh-CN" altLang="en-US" sz="2400" spc="300" dirty="0">
                <a:latin typeface="宋体" panose="02010600030101010101" pitchFamily="2" charset="-122"/>
                <a:ea typeface="宋体" panose="02010600030101010101" pitchFamily="2" charset="-122"/>
              </a:rPr>
              <a:t>、专用性。它直接与一定的算法相联系，其效率取决于在多大程度上把计算问题归结为向量数组处理。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4</a:t>
            </a:r>
            <a:r>
              <a:rPr lang="zh-CN" altLang="en-US" sz="2400" spc="300" dirty="0">
                <a:latin typeface="宋体" panose="02010600030101010101" pitchFamily="2" charset="-122"/>
                <a:ea typeface="宋体" panose="02010600030101010101" pitchFamily="2" charset="-122"/>
              </a:rPr>
              <a:t>、复合性。整个系统是由三部分复合起来的一个多机系统，即多个处理单元组成阵列并行地处理向量；功能极强的控制部件实际上是一台标量处理机；系统的管理功能则由高性能单处理机担负。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t>5.3  </a:t>
            </a:r>
            <a:r>
              <a:rPr lang="zh-CN" altLang="en-US" dirty="0"/>
              <a:t>并行处理机互连网络</a:t>
            </a:r>
          </a:p>
        </p:txBody>
      </p:sp>
    </p:spTree>
  </p:cSld>
  <p:clrMapOvr>
    <a:masterClrMapping/>
  </p:clrMapOvr>
  <p:transition spd="slow">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lang="en-US" altLang="zh-CN" sz="2800" b="0" dirty="0">
                <a:cs typeface="+mn-cs"/>
              </a:rPr>
              <a:t>5.3.1  </a:t>
            </a:r>
            <a:r>
              <a:rPr lang="zh-CN" altLang="en-US" sz="2800" b="0" dirty="0">
                <a:cs typeface="+mn-cs"/>
              </a:rPr>
              <a:t>互连网络基本概念</a:t>
            </a:r>
          </a:p>
        </p:txBody>
      </p:sp>
      <p:sp>
        <p:nvSpPr>
          <p:cNvPr id="3" name="日期占位符 2"/>
          <p:cNvSpPr>
            <a:spLocks noGrp="1"/>
          </p:cNvSpPr>
          <p:nvPr>
            <p:ph type="dt" sz="half" idx="10"/>
          </p:nvPr>
        </p:nvSpPr>
        <p:spPr>
          <a:xfrm>
            <a:off x="228600" y="6393813"/>
            <a:ext cx="2743200" cy="365125"/>
          </a:xfrm>
        </p:spPr>
        <p:txBody>
          <a:bodyPr/>
          <a:lstStyle/>
          <a:p>
            <a:pPr>
              <a:defRPr/>
            </a:pPr>
            <a:endParaRPr lang="zh-CN" altLang="en-US" sz="1050"/>
          </a:p>
        </p:txBody>
      </p:sp>
      <p:sp>
        <p:nvSpPr>
          <p:cNvPr id="6" name="灯片编号占位符 3"/>
          <p:cNvSpPr>
            <a:spLocks noGrp="1"/>
          </p:cNvSpPr>
          <p:nvPr>
            <p:ph type="sldNum" sz="quarter" idx="12"/>
          </p:nvPr>
        </p:nvSpPr>
        <p:spPr>
          <a:xfrm>
            <a:off x="6553200" y="62484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C0DE7FE-383C-42F2-8FF4-701E7EA2EBEC}" type="slidenum">
              <a:rPr lang="en-US" altLang="zh-CN" sz="1100"/>
              <a:t>17</a:t>
            </a:fld>
            <a:endParaRPr lang="en-US" altLang="zh-CN" sz="1100" dirty="0"/>
          </a:p>
        </p:txBody>
      </p:sp>
      <p:sp>
        <p:nvSpPr>
          <p:cNvPr id="21" name="日期占位符 1"/>
          <p:cNvSpPr txBox="1"/>
          <p:nvPr/>
        </p:nvSpPr>
        <p:spPr>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8A2088-C9C2-4A1D-A3BE-4469F92FEA25}" type="datetime1">
              <a:rPr lang="zh-CN" altLang="en-US" sz="1200" smtClean="0"/>
              <a:t>2022/3/5</a:t>
            </a:fld>
            <a:endParaRPr lang="en-US" altLang="zh-CN" sz="1200"/>
          </a:p>
        </p:txBody>
      </p:sp>
      <p:sp>
        <p:nvSpPr>
          <p:cNvPr id="22" name="灯片编号占位符 3"/>
          <p:cNvSpPr txBox="1"/>
          <p:nvPr/>
        </p:nvSpPr>
        <p:spPr>
          <a:xfrm>
            <a:off x="1004824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910B056-C434-4B58-BBCD-4EBCF193C3DA}" type="slidenum">
              <a:rPr lang="en-US" altLang="zh-CN" sz="1200" smtClean="0"/>
              <a:t>17</a:t>
            </a:fld>
            <a:endParaRPr lang="en-US" altLang="zh-CN" sz="1200"/>
          </a:p>
        </p:txBody>
      </p:sp>
      <p:sp>
        <p:nvSpPr>
          <p:cNvPr id="26" name="Text Box 10"/>
          <p:cNvSpPr txBox="1">
            <a:spLocks noChangeArrowheads="1"/>
          </p:cNvSpPr>
          <p:nvPr/>
        </p:nvSpPr>
        <p:spPr bwMode="auto">
          <a:xfrm>
            <a:off x="516255" y="1089025"/>
            <a:ext cx="1001712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dirty="0">
                <a:solidFill>
                  <a:srgbClr val="FF0000"/>
                </a:solidFill>
                <a:latin typeface="宋体" panose="02010600030101010101" pitchFamily="2" charset="-122"/>
              </a:rPr>
              <a:t>互连网络</a:t>
            </a:r>
            <a:r>
              <a:rPr sz="2800" dirty="0">
                <a:latin typeface="宋体" panose="02010600030101010101" pitchFamily="2" charset="-122"/>
              </a:rPr>
              <a:t>是一种由开关元件按照一定的拓扑结构和控制方式构成的网络，用于计算机系统内部多个处理机或多个功能部件之间的相互连接。</a:t>
            </a:r>
          </a:p>
          <a:p>
            <a:pPr eaLnBrk="1" hangingPunct="1"/>
            <a:endParaRPr sz="2800" dirty="0">
              <a:latin typeface="宋体" panose="02010600030101010101" pitchFamily="2" charset="-122"/>
            </a:endParaRPr>
          </a:p>
          <a:p>
            <a:pPr eaLnBrk="1" hangingPunct="1"/>
            <a:r>
              <a:rPr lang="zh-CN" altLang="en-US" sz="2800" dirty="0"/>
              <a:t>互连网络的性能主要取决于节点的度、网络直径、网络带宽、可靠性和成本等。</a:t>
            </a:r>
          </a:p>
          <a:p>
            <a:pPr eaLnBrk="1" hangingPunct="1"/>
            <a:endParaRPr lang="zh-CN" altLang="en-US" sz="2800" dirty="0"/>
          </a:p>
          <a:p>
            <a:pPr eaLnBrk="1" hangingPunct="1"/>
            <a:r>
              <a:rPr lang="zh-CN" altLang="en-US" sz="2800" dirty="0"/>
              <a:t>在设计互连网络时应遵循以下准则：</a:t>
            </a:r>
          </a:p>
          <a:p>
            <a:pPr eaLnBrk="1" hangingPunct="1"/>
            <a:r>
              <a:rPr lang="zh-CN" altLang="en-US" sz="2800" dirty="0"/>
              <a:t>① 通信工作方式。它分为同步方式和异步方式。</a:t>
            </a:r>
          </a:p>
          <a:p>
            <a:pPr eaLnBrk="1" hangingPunct="1"/>
            <a:r>
              <a:rPr lang="zh-CN" altLang="en-US" sz="2800" dirty="0"/>
              <a:t>② 控制策略。它分为集中和分散两种。</a:t>
            </a:r>
          </a:p>
          <a:p>
            <a:pPr eaLnBrk="1" hangingPunct="1"/>
            <a:r>
              <a:rPr lang="zh-CN" altLang="en-US" sz="2800" dirty="0"/>
              <a:t>③ 交换方式。它分为线路交换和分组交换两种。</a:t>
            </a:r>
          </a:p>
          <a:p>
            <a:pPr eaLnBrk="1" hangingPunct="1"/>
            <a:r>
              <a:rPr lang="zh-CN" altLang="en-US" sz="2800" dirty="0"/>
              <a:t>④ 网络拓扑。它分为静态和动态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3096" name="对象 1073743095"/>
          <p:cNvGraphicFramePr>
            <a:graphicFrameLocks noChangeAspect="1"/>
          </p:cNvGraphicFramePr>
          <p:nvPr/>
        </p:nvGraphicFramePr>
        <p:xfrm>
          <a:off x="528320" y="5460365"/>
          <a:ext cx="4215130" cy="1134110"/>
        </p:xfrm>
        <a:graphic>
          <a:graphicData uri="http://schemas.openxmlformats.org/presentationml/2006/ole">
            <mc:AlternateContent xmlns:mc="http://schemas.openxmlformats.org/markup-compatibility/2006">
              <mc:Choice xmlns:v="urn:schemas-microsoft-com:vml" Requires="v">
                <p:oleObj spid="_x0000_s5122" r:id="rId3" imgW="1459865" imgH="419100" progId="">
                  <p:embed/>
                </p:oleObj>
              </mc:Choice>
              <mc:Fallback>
                <p:oleObj r:id="rId3" imgW="1459865" imgH="419100" progId="">
                  <p:embed/>
                  <p:pic>
                    <p:nvPicPr>
                      <p:cNvPr id="0" name="图片 3075"/>
                      <p:cNvPicPr/>
                      <p:nvPr/>
                    </p:nvPicPr>
                    <p:blipFill>
                      <a:blip r:embed="rId4"/>
                      <a:stretch>
                        <a:fillRect/>
                      </a:stretch>
                    </p:blipFill>
                    <p:spPr>
                      <a:xfrm>
                        <a:off x="528320" y="5460365"/>
                        <a:ext cx="4215130" cy="1134110"/>
                      </a:xfrm>
                      <a:prstGeom prst="rect">
                        <a:avLst/>
                      </a:prstGeom>
                      <a:noFill/>
                      <a:ln w="38100">
                        <a:noFill/>
                        <a:miter/>
                      </a:ln>
                    </p:spPr>
                  </p:pic>
                </p:oleObj>
              </mc:Fallback>
            </mc:AlternateContent>
          </a:graphicData>
        </a:graphic>
      </p:graphicFrame>
      <p:sp>
        <p:nvSpPr>
          <p:cNvPr id="2" name="标题 1"/>
          <p:cNvSpPr>
            <a:spLocks noGrp="1"/>
          </p:cNvSpPr>
          <p:nvPr>
            <p:ph type="title"/>
          </p:nvPr>
        </p:nvSpPr>
        <p:spPr>
          <a:xfrm>
            <a:off x="198300" y="410845"/>
            <a:ext cx="4544781" cy="511110"/>
          </a:xfrm>
        </p:spPr>
        <p:txBody>
          <a:bodyPr/>
          <a:lstStyle/>
          <a:p>
            <a:pPr lvl="0" eaLnBrk="1" hangingPunct="1">
              <a:defRPr/>
            </a:pPr>
            <a:r>
              <a:rPr sz="2800" b="0" dirty="0">
                <a:cs typeface="+mn-cs"/>
              </a:rPr>
              <a:t>5.3.2  单级互连函数</a:t>
            </a:r>
          </a:p>
        </p:txBody>
      </p:sp>
      <p:sp>
        <p:nvSpPr>
          <p:cNvPr id="3" name="日期占位符 2"/>
          <p:cNvSpPr>
            <a:spLocks noGrp="1"/>
          </p:cNvSpPr>
          <p:nvPr>
            <p:ph type="dt" sz="half" idx="10"/>
          </p:nvPr>
        </p:nvSpPr>
        <p:spPr>
          <a:xfrm>
            <a:off x="198300" y="6187183"/>
            <a:ext cx="2743200" cy="365125"/>
          </a:xfrm>
        </p:spPr>
        <p:txBody>
          <a:bodyPr/>
          <a:lstStyle/>
          <a:p>
            <a:pPr>
              <a:defRPr/>
            </a:pPr>
            <a:endParaRPr lang="zh-CN" altLang="en-US" sz="1100" dirty="0"/>
          </a:p>
        </p:txBody>
      </p:sp>
      <p:sp>
        <p:nvSpPr>
          <p:cNvPr id="5" name="日期占位符 1"/>
          <p:cNvSpPr txBox="1"/>
          <p:nvPr/>
        </p:nvSpPr>
        <p:spPr>
          <a:xfrm>
            <a:off x="6555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1882ABB-7A97-4F63-910F-D3FFF16B477A}" type="datetime1">
              <a:rPr lang="zh-CN" altLang="en-US" sz="1200" smtClean="0"/>
              <a:t>2022/3/5</a:t>
            </a:fld>
            <a:endParaRPr lang="en-US" altLang="zh-CN" sz="1200"/>
          </a:p>
        </p:txBody>
      </p:sp>
      <p:sp>
        <p:nvSpPr>
          <p:cNvPr id="7" name="灯片编号占位符 3"/>
          <p:cNvSpPr txBox="1"/>
          <p:nvPr/>
        </p:nvSpPr>
        <p:spPr>
          <a:xfrm>
            <a:off x="65229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1C0F5BD9-61F9-40AB-B346-A621F40E1FFD}" type="slidenum">
              <a:rPr lang="en-US" altLang="zh-CN" sz="1200" smtClean="0"/>
              <a:t>18</a:t>
            </a:fld>
            <a:endParaRPr lang="en-US" altLang="zh-CN" sz="1200"/>
          </a:p>
        </p:txBody>
      </p:sp>
      <p:sp>
        <p:nvSpPr>
          <p:cNvPr id="9" name="Text Box 3"/>
          <p:cNvSpPr txBox="1">
            <a:spLocks noChangeArrowheads="1"/>
          </p:cNvSpPr>
          <p:nvPr/>
        </p:nvSpPr>
        <p:spPr bwMode="auto">
          <a:xfrm>
            <a:off x="731023" y="1164590"/>
            <a:ext cx="971359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a:latin typeface="宋体" panose="02010600030101010101" pitchFamily="2" charset="-122"/>
              </a:rPr>
              <a:t>表示互连函数一般有下列方法。</a:t>
            </a:r>
          </a:p>
          <a:p>
            <a:pPr eaLnBrk="1" hangingPunct="1"/>
            <a:r>
              <a:rPr sz="2800">
                <a:latin typeface="宋体" panose="02010600030101010101" pitchFamily="2" charset="-122"/>
              </a:rPr>
              <a:t>① 输出、输入端连接图表示法。一般在节点数较少的情况下使用。当节点数较多时，连接图非常复杂，难以体现各节点连接的内在规律。</a:t>
            </a:r>
          </a:p>
          <a:p>
            <a:pPr eaLnBrk="1" hangingPunct="1"/>
            <a:endParaRPr sz="2800">
              <a:latin typeface="宋体" panose="02010600030101010101" pitchFamily="2" charset="-122"/>
            </a:endParaRPr>
          </a:p>
          <a:p>
            <a:pPr eaLnBrk="1" hangingPunct="1"/>
            <a:r>
              <a:rPr sz="2800">
                <a:latin typeface="宋体" panose="02010600030101010101" pitchFamily="2" charset="-122"/>
              </a:rPr>
              <a:t>② 函数表示法。把所有输入端i和输出端f(i)使用n位二进制编码表示，即：</a:t>
            </a:r>
          </a:p>
          <a:p>
            <a:pPr eaLnBrk="1" hangingPunct="1"/>
            <a:r>
              <a:rPr sz="2800">
                <a:latin typeface="宋体" panose="02010600030101010101" pitchFamily="2" charset="-122"/>
              </a:rPr>
              <a:t>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 = f(X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a:t>
            </a:r>
          </a:p>
          <a:p>
            <a:pPr eaLnBrk="1" hangingPunct="1"/>
            <a:endParaRPr sz="2800">
              <a:latin typeface="宋体" panose="02010600030101010101" pitchFamily="2" charset="-122"/>
            </a:endParaRPr>
          </a:p>
          <a:p>
            <a:pPr eaLnBrk="1" hangingPunct="1"/>
            <a:r>
              <a:rPr sz="2800">
                <a:latin typeface="宋体" panose="02010600030101010101" pitchFamily="2" charset="-122"/>
              </a:rPr>
              <a:t>③ 输入/输出对应表示法。输入端和输出端列表表示：</a:t>
            </a:r>
          </a:p>
          <a:p>
            <a:pPr eaLnBrk="1" hangingPunct="1"/>
            <a:r>
              <a:rPr sz="2800">
                <a:latin typeface="宋体" panose="02010600030101010101" pitchFamily="2" charset="-122"/>
              </a:rPr>
              <a:t>0	1	…	N</a:t>
            </a:r>
            <a:r>
              <a:rPr lang="en-US" sz="2800">
                <a:latin typeface="宋体" panose="02010600030101010101" pitchFamily="2" charset="-122"/>
              </a:rPr>
              <a:t>-</a:t>
            </a:r>
            <a:r>
              <a:rPr sz="2800">
                <a:latin typeface="宋体" panose="02010600030101010101" pitchFamily="2" charset="-122"/>
              </a:rPr>
              <a:t>1</a:t>
            </a:r>
          </a:p>
          <a:p>
            <a:pPr eaLnBrk="1" hangingPunct="1"/>
            <a:r>
              <a:rPr sz="2800">
                <a:latin typeface="宋体" panose="02010600030101010101" pitchFamily="2" charset="-122"/>
              </a:rPr>
              <a:t>f(0)	f(1)	…	f(N</a:t>
            </a:r>
            <a:r>
              <a:rPr lang="en-US" sz="2800">
                <a:latin typeface="宋体" panose="02010600030101010101" pitchFamily="2" charset="-122"/>
              </a:rPr>
              <a:t>-</a:t>
            </a:r>
            <a:r>
              <a:rPr sz="2800">
                <a:latin typeface="宋体" panose="02010600030101010101" pitchFamily="2" charset="-122"/>
              </a:rPr>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sz="2800" b="0" dirty="0">
                <a:cs typeface="+mn-cs"/>
              </a:rPr>
              <a:t>5.3.2  单级互连函数</a:t>
            </a:r>
          </a:p>
        </p:txBody>
      </p:sp>
      <p:sp>
        <p:nvSpPr>
          <p:cNvPr id="3" name="日期占位符 2"/>
          <p:cNvSpPr>
            <a:spLocks noGrp="1"/>
          </p:cNvSpPr>
          <p:nvPr>
            <p:ph type="dt" sz="half" idx="10"/>
          </p:nvPr>
        </p:nvSpPr>
        <p:spPr>
          <a:xfrm>
            <a:off x="198300" y="6187183"/>
            <a:ext cx="2743200" cy="365125"/>
          </a:xfrm>
        </p:spPr>
        <p:txBody>
          <a:bodyPr/>
          <a:lstStyle/>
          <a:p>
            <a:pPr>
              <a:defRPr/>
            </a:pPr>
            <a:endParaRPr lang="zh-CN" altLang="en-US" sz="1100" dirty="0"/>
          </a:p>
        </p:txBody>
      </p:sp>
      <p:sp>
        <p:nvSpPr>
          <p:cNvPr id="5" name="日期占位符 1"/>
          <p:cNvSpPr txBox="1"/>
          <p:nvPr/>
        </p:nvSpPr>
        <p:spPr>
          <a:xfrm>
            <a:off x="6555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1882ABB-7A97-4F63-910F-D3FFF16B477A}" type="datetime1">
              <a:rPr lang="zh-CN" altLang="en-US" sz="1200" smtClean="0"/>
              <a:t>2022/3/5</a:t>
            </a:fld>
            <a:endParaRPr lang="en-US" altLang="zh-CN" sz="1200"/>
          </a:p>
        </p:txBody>
      </p:sp>
      <p:sp>
        <p:nvSpPr>
          <p:cNvPr id="7" name="灯片编号占位符 3"/>
          <p:cNvSpPr txBox="1"/>
          <p:nvPr/>
        </p:nvSpPr>
        <p:spPr>
          <a:xfrm>
            <a:off x="9869985"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1C0F5BD9-61F9-40AB-B346-A621F40E1FFD}" type="slidenum">
              <a:rPr lang="en-US" altLang="zh-CN" sz="1200" smtClean="0"/>
              <a:t>19</a:t>
            </a:fld>
            <a:endParaRPr lang="en-US" altLang="zh-CN" sz="1200"/>
          </a:p>
        </p:txBody>
      </p:sp>
      <p:sp>
        <p:nvSpPr>
          <p:cNvPr id="9" name="Text Box 3"/>
          <p:cNvSpPr txBox="1">
            <a:spLocks noChangeArrowheads="1"/>
          </p:cNvSpPr>
          <p:nvPr/>
        </p:nvSpPr>
        <p:spPr bwMode="auto">
          <a:xfrm>
            <a:off x="655320" y="1242695"/>
            <a:ext cx="9713595"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a:latin typeface="宋体" panose="02010600030101010101" pitchFamily="2" charset="-122"/>
              </a:rPr>
              <a:t>1. 恒等互连网络</a:t>
            </a:r>
          </a:p>
          <a:p>
            <a:pPr eaLnBrk="1" hangingPunct="1"/>
            <a:r>
              <a:rPr sz="2800">
                <a:latin typeface="宋体" panose="02010600030101010101" pitchFamily="2" charset="-122"/>
              </a:rPr>
              <a:t>相同编号的输入端与输出端一一对应互连，其表达式为：</a:t>
            </a:r>
          </a:p>
          <a:p>
            <a:pPr eaLnBrk="1" hangingPunct="1"/>
            <a:r>
              <a:rPr sz="2800">
                <a:latin typeface="宋体" panose="02010600030101010101" pitchFamily="2" charset="-122"/>
              </a:rPr>
              <a:t>I(X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 </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p>
          <a:p>
            <a:pPr eaLnBrk="1" hangingPunct="1"/>
            <a:endParaRPr sz="2800">
              <a:latin typeface="宋体" panose="02010600030101010101" pitchFamily="2" charset="-122"/>
            </a:endParaRPr>
          </a:p>
          <a:p>
            <a:pPr eaLnBrk="1" hangingPunct="1"/>
            <a:r>
              <a:rPr sz="2800">
                <a:latin typeface="宋体" panose="02010600030101010101" pitchFamily="2" charset="-122"/>
              </a:rPr>
              <a:t>2. 交换互连网络</a:t>
            </a:r>
          </a:p>
          <a:p>
            <a:pPr eaLnBrk="1" hangingPunct="1"/>
            <a:r>
              <a:rPr sz="2800">
                <a:latin typeface="宋体" panose="02010600030101010101" pitchFamily="2" charset="-122"/>
              </a:rPr>
              <a:t>交换互连网络是实现二进制地址编码中第0位（X0）位值不同的输入端和输出端之间的连接，其表达式为：</a:t>
            </a:r>
          </a:p>
          <a:p>
            <a:pPr eaLnBrk="1" hangingPunct="1"/>
            <a:r>
              <a:rPr sz="2800">
                <a:latin typeface="宋体" panose="02010600030101010101" pitchFamily="2" charset="-122"/>
              </a:rPr>
              <a:t>E(</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r>
              <a:rPr sz="2800">
                <a:latin typeface="宋体" panose="02010600030101010101" pitchFamily="2" charset="-122"/>
              </a:rPr>
              <a:t>)= </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endParaRPr sz="2800">
              <a:latin typeface="宋体" panose="02010600030101010101" pitchFamily="2" charset="-122"/>
            </a:endParaRPr>
          </a:p>
        </p:txBody>
      </p:sp>
      <p:cxnSp>
        <p:nvCxnSpPr>
          <p:cNvPr id="4" name="直接连接符 3"/>
          <p:cNvCxnSpPr/>
          <p:nvPr/>
        </p:nvCxnSpPr>
        <p:spPr>
          <a:xfrm flipV="1">
            <a:off x="4878070" y="4316095"/>
            <a:ext cx="252000" cy="11430"/>
          </a:xfrm>
          <a:prstGeom prst="line">
            <a:avLst/>
          </a:prstGeom>
        </p:spPr>
        <p:style>
          <a:lnRef idx="3">
            <a:schemeClr val="dk1"/>
          </a:lnRef>
          <a:fillRef idx="0">
            <a:schemeClr val="dk1"/>
          </a:fillRef>
          <a:effectRef idx="2">
            <a:schemeClr val="dk1"/>
          </a:effectRef>
          <a:fontRef idx="minor">
            <a:schemeClr val="tx1"/>
          </a:fontRef>
        </p:style>
      </p:cxnSp>
      <p:pic>
        <p:nvPicPr>
          <p:cNvPr id="6" name="图片 -2147482537" descr="5t13"/>
          <p:cNvPicPr>
            <a:picLocks noChangeAspect="1"/>
          </p:cNvPicPr>
          <p:nvPr/>
        </p:nvPicPr>
        <p:blipFill>
          <a:blip r:embed="rId2"/>
          <a:stretch>
            <a:fillRect/>
          </a:stretch>
        </p:blipFill>
        <p:spPr>
          <a:xfrm>
            <a:off x="8358505" y="3921760"/>
            <a:ext cx="1522095" cy="264096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715963" y="3164317"/>
            <a:ext cx="47228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5.4  </a:t>
            </a:r>
            <a:r>
              <a:rPr lang="zh-CN" altLang="en-US" sz="2800" b="1" dirty="0">
                <a:solidFill>
                  <a:schemeClr val="bg1"/>
                </a:solidFill>
                <a:latin typeface="微软雅黑" panose="020B0503020204020204" pitchFamily="34" charset="-122"/>
                <a:ea typeface="微软雅黑" panose="020B0503020204020204" pitchFamily="34" charset="-122"/>
              </a:rPr>
              <a:t>多处理机系统</a:t>
            </a:r>
            <a:endParaRPr lang="en-US" altLang="zh-CN" sz="2800" b="1" dirty="0">
              <a:solidFill>
                <a:schemeClr val="bg1"/>
              </a:solidFill>
              <a:latin typeface="微软雅黑" panose="020B0503020204020204" pitchFamily="34" charset="-122"/>
              <a:ea typeface="微软雅黑" panose="020B0503020204020204" pitchFamily="34" charset="-122"/>
            </a:endParaRPr>
          </a:p>
          <a:p>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a:spLocks noChangeArrowheads="1"/>
          </p:cNvSpPr>
          <p:nvPr/>
        </p:nvSpPr>
        <p:spPr bwMode="auto">
          <a:xfrm>
            <a:off x="715963" y="2119187"/>
            <a:ext cx="4208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sym typeface="+mn-ea"/>
              </a:rPr>
              <a:t>5.2  </a:t>
            </a:r>
            <a:r>
              <a:rPr lang="zh-CN" altLang="en-US" sz="2800" b="1" dirty="0">
                <a:solidFill>
                  <a:schemeClr val="bg1"/>
                </a:solidFill>
                <a:latin typeface="微软雅黑" panose="020B0503020204020204" pitchFamily="34" charset="-122"/>
                <a:ea typeface="微软雅黑" panose="020B0503020204020204" pitchFamily="34" charset="-122"/>
                <a:sym typeface="+mn-ea"/>
              </a:rPr>
              <a:t>并行处理机基本结构</a:t>
            </a:r>
          </a:p>
        </p:txBody>
      </p:sp>
      <p:sp>
        <p:nvSpPr>
          <p:cNvPr id="6" name="文本框 5"/>
          <p:cNvSpPr txBox="1">
            <a:spLocks noChangeArrowheads="1"/>
          </p:cNvSpPr>
          <p:nvPr/>
        </p:nvSpPr>
        <p:spPr bwMode="auto">
          <a:xfrm>
            <a:off x="715963" y="3677163"/>
            <a:ext cx="4520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5.5  </a:t>
            </a:r>
            <a:r>
              <a:rPr lang="zh-CN" altLang="en-US" sz="2800" b="1" dirty="0">
                <a:solidFill>
                  <a:schemeClr val="bg1"/>
                </a:solidFill>
                <a:latin typeface="微软雅黑" panose="020B0503020204020204" pitchFamily="34" charset="-122"/>
                <a:ea typeface="微软雅黑" panose="020B0503020204020204" pitchFamily="34" charset="-122"/>
              </a:rPr>
              <a:t>多处理机的结构</a:t>
            </a:r>
            <a:endParaRPr lang="zh-CN" altLang="zh-CN" sz="2800" b="1" dirty="0">
              <a:solidFill>
                <a:schemeClr val="bg1"/>
              </a:solidFill>
              <a:latin typeface="微软雅黑" panose="020B0503020204020204" pitchFamily="34" charset="-122"/>
              <a:ea typeface="微软雅黑" panose="020B0503020204020204" pitchFamily="34" charset="-122"/>
            </a:endParaRPr>
          </a:p>
        </p:txBody>
      </p:sp>
      <p:sp>
        <p:nvSpPr>
          <p:cNvPr id="91140" name="标题 24"/>
          <p:cNvSpPr>
            <a:spLocks noGrp="1" noChangeArrowheads="1"/>
          </p:cNvSpPr>
          <p:nvPr>
            <p:ph type="title"/>
          </p:nvPr>
        </p:nvSpPr>
        <p:spPr>
          <a:xfrm>
            <a:off x="-11113" y="444500"/>
            <a:ext cx="2982913" cy="712788"/>
          </a:xfrm>
        </p:spPr>
        <p:txBody>
          <a:bodyPr/>
          <a:lstStyle/>
          <a:p>
            <a:pPr eaLnBrk="1" hangingPunct="1"/>
            <a:r>
              <a:rPr lang="zh-CN" altLang="en-US" dirty="0"/>
              <a:t>目录 </a:t>
            </a:r>
            <a:r>
              <a:rPr lang="en-US" altLang="zh-CN" dirty="0"/>
              <a:t>CONTENT</a:t>
            </a:r>
            <a:endParaRPr lang="zh-CN" altLang="en-US" dirty="0"/>
          </a:p>
        </p:txBody>
      </p:sp>
      <p:sp>
        <p:nvSpPr>
          <p:cNvPr id="11" name="文本框 10"/>
          <p:cNvSpPr txBox="1">
            <a:spLocks noChangeArrowheads="1"/>
          </p:cNvSpPr>
          <p:nvPr/>
        </p:nvSpPr>
        <p:spPr bwMode="auto">
          <a:xfrm>
            <a:off x="715961" y="4704521"/>
            <a:ext cx="1062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5.7  </a:t>
            </a:r>
            <a:r>
              <a:rPr lang="zh-CN" altLang="en-US" sz="2800" b="1" dirty="0">
                <a:solidFill>
                  <a:schemeClr val="bg1"/>
                </a:solidFill>
                <a:latin typeface="微软雅黑" panose="020B0503020204020204" pitchFamily="34" charset="-122"/>
                <a:ea typeface="微软雅黑" panose="020B0503020204020204" pitchFamily="34" charset="-122"/>
              </a:rPr>
              <a:t>多处理机系统实例</a:t>
            </a:r>
          </a:p>
        </p:txBody>
      </p:sp>
      <p:sp>
        <p:nvSpPr>
          <p:cNvPr id="15" name="文本框 14"/>
          <p:cNvSpPr txBox="1">
            <a:spLocks noChangeArrowheads="1"/>
          </p:cNvSpPr>
          <p:nvPr/>
        </p:nvSpPr>
        <p:spPr bwMode="auto">
          <a:xfrm>
            <a:off x="874713" y="5821363"/>
            <a:ext cx="104663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lang="zh-CN" altLang="en-US">
                <a:latin typeface="Times New Roman" panose="02020603050405020304" pitchFamily="18" charset="0"/>
                <a:ea typeface="宋体" panose="02010600030101010101" pitchFamily="2" charset="-122"/>
              </a:rPr>
              <a:t>重点：并行存储器及无冲突访问，虚拟存储器工作原理</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地址映像和变换</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替换算法，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工作原理</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地址映像和变换</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替换算法，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的一致性问题。</a:t>
            </a:r>
            <a:endParaRPr lang="zh-CN" altLang="en-US">
              <a:latin typeface="宋体" panose="02010600030101010101" pitchFamily="2" charset="-122"/>
              <a:ea typeface="宋体" panose="02010600030101010101" pitchFamily="2" charset="-122"/>
            </a:endParaRPr>
          </a:p>
          <a:p>
            <a:pPr>
              <a:lnSpc>
                <a:spcPct val="90000"/>
              </a:lnSpc>
            </a:pPr>
            <a:r>
              <a:rPr lang="zh-CN" altLang="en-US">
                <a:latin typeface="Times New Roman" panose="02020603050405020304" pitchFamily="18" charset="0"/>
                <a:ea typeface="宋体" panose="02010600030101010101" pitchFamily="2" charset="-122"/>
              </a:rPr>
              <a:t>难点：虚拟存储器地址变换的快慢表法，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的组相联映像变换。</a:t>
            </a:r>
            <a:r>
              <a:rPr lang="zh-CN" altLang="en-US">
                <a:latin typeface="宋体" panose="02010600030101010101" pitchFamily="2" charset="-122"/>
                <a:ea typeface="宋体" panose="02010600030101010101" pitchFamily="2" charset="-122"/>
              </a:rPr>
              <a:t> </a:t>
            </a:r>
          </a:p>
        </p:txBody>
      </p:sp>
      <p:sp>
        <p:nvSpPr>
          <p:cNvPr id="10" name="文本框 9"/>
          <p:cNvSpPr txBox="1">
            <a:spLocks noChangeArrowheads="1"/>
          </p:cNvSpPr>
          <p:nvPr/>
        </p:nvSpPr>
        <p:spPr bwMode="auto">
          <a:xfrm>
            <a:off x="715963" y="2623268"/>
            <a:ext cx="47228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5.3  </a:t>
            </a:r>
            <a:r>
              <a:rPr lang="zh-CN" altLang="en-US" sz="2800" b="1" dirty="0">
                <a:solidFill>
                  <a:schemeClr val="bg1"/>
                </a:solidFill>
                <a:latin typeface="微软雅黑" panose="020B0503020204020204" pitchFamily="34" charset="-122"/>
                <a:ea typeface="微软雅黑" panose="020B0503020204020204" pitchFamily="34" charset="-122"/>
              </a:rPr>
              <a:t>并行处理机互连网络</a:t>
            </a:r>
          </a:p>
        </p:txBody>
      </p:sp>
      <p:sp>
        <p:nvSpPr>
          <p:cNvPr id="12" name="文本框 11"/>
          <p:cNvSpPr txBox="1">
            <a:spLocks noChangeArrowheads="1"/>
          </p:cNvSpPr>
          <p:nvPr/>
        </p:nvSpPr>
        <p:spPr bwMode="auto">
          <a:xfrm>
            <a:off x="715962" y="4181301"/>
            <a:ext cx="1062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5.6  </a:t>
            </a:r>
            <a:r>
              <a:rPr lang="zh-CN" altLang="en-US" sz="2800" b="1" dirty="0">
                <a:solidFill>
                  <a:schemeClr val="bg1"/>
                </a:solidFill>
                <a:latin typeface="微软雅黑" panose="020B0503020204020204" pitchFamily="34" charset="-122"/>
                <a:ea typeface="微软雅黑" panose="020B0503020204020204" pitchFamily="34" charset="-122"/>
              </a:rPr>
              <a:t>多处理机的软件</a:t>
            </a:r>
          </a:p>
        </p:txBody>
      </p:sp>
      <p:sp>
        <p:nvSpPr>
          <p:cNvPr id="2" name="文本框 1"/>
          <p:cNvSpPr txBox="1">
            <a:spLocks noChangeArrowheads="1"/>
          </p:cNvSpPr>
          <p:nvPr/>
        </p:nvSpPr>
        <p:spPr bwMode="auto">
          <a:xfrm>
            <a:off x="709930" y="1636395"/>
            <a:ext cx="50596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sz="2800" b="1" dirty="0">
                <a:solidFill>
                  <a:schemeClr val="bg1"/>
                </a:solidFill>
                <a:latin typeface="微软雅黑" panose="020B0503020204020204" pitchFamily="34" charset="-122"/>
                <a:ea typeface="微软雅黑" panose="020B0503020204020204" pitchFamily="34" charset="-122"/>
                <a:sym typeface="+mn-ea"/>
              </a:rPr>
              <a:t>5.1  系统结构中的并行性概念</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lang="en-US" altLang="zh-CN" b="0" dirty="0">
                <a:cs typeface="+mn-cs"/>
              </a:rPr>
              <a:t>5.3.2  </a:t>
            </a:r>
            <a:r>
              <a:rPr lang="zh-CN" altLang="en-US" b="0" dirty="0">
                <a:cs typeface="+mn-cs"/>
              </a:rPr>
              <a:t>单级互连函数</a:t>
            </a:r>
          </a:p>
        </p:txBody>
      </p:sp>
      <p:sp>
        <p:nvSpPr>
          <p:cNvPr id="3" name="日期占位符 2"/>
          <p:cNvSpPr>
            <a:spLocks noGrp="1"/>
          </p:cNvSpPr>
          <p:nvPr>
            <p:ph type="dt" sz="half" idx="10"/>
          </p:nvPr>
        </p:nvSpPr>
        <p:spPr>
          <a:xfrm>
            <a:off x="-239093" y="5750196"/>
            <a:ext cx="2743200" cy="365125"/>
          </a:xfrm>
        </p:spPr>
        <p:txBody>
          <a:bodyPr/>
          <a:lstStyle/>
          <a:p>
            <a:pPr>
              <a:defRPr/>
            </a:pPr>
            <a:endParaRPr lang="zh-CN" altLang="en-US" sz="1100"/>
          </a:p>
        </p:txBody>
      </p:sp>
      <p:sp>
        <p:nvSpPr>
          <p:cNvPr id="5" name="日期占位符 1"/>
          <p:cNvSpPr txBox="1"/>
          <p:nvPr/>
        </p:nvSpPr>
        <p:spPr>
          <a:xfrm>
            <a:off x="218107" y="641032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D132F4CF-437B-4A0A-8DD3-937552E322CA}" type="datetime1">
              <a:rPr lang="zh-CN" altLang="en-US" sz="1200" smtClean="0"/>
              <a:t>2022/3/5</a:t>
            </a:fld>
            <a:endParaRPr lang="en-US" altLang="zh-CN" sz="1200"/>
          </a:p>
        </p:txBody>
      </p:sp>
      <p:sp>
        <p:nvSpPr>
          <p:cNvPr id="7" name="灯片编号占位符 3"/>
          <p:cNvSpPr txBox="1"/>
          <p:nvPr/>
        </p:nvSpPr>
        <p:spPr>
          <a:xfrm>
            <a:off x="6085507" y="641032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F885A0C-B954-460F-82C0-E3B70A1A2B7C}" type="slidenum">
              <a:rPr lang="en-US" altLang="zh-CN" sz="1200" smtClean="0"/>
              <a:t>20</a:t>
            </a:fld>
            <a:endParaRPr lang="en-US" altLang="zh-CN" sz="1200"/>
          </a:p>
        </p:txBody>
      </p:sp>
      <p:sp>
        <p:nvSpPr>
          <p:cNvPr id="8" name="Text Box 2"/>
          <p:cNvSpPr txBox="1">
            <a:spLocks noChangeArrowheads="1"/>
          </p:cNvSpPr>
          <p:nvPr/>
        </p:nvSpPr>
        <p:spPr bwMode="auto">
          <a:xfrm>
            <a:off x="228600" y="1241470"/>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FF3399"/>
                </a:solidFill>
                <a:latin typeface="宋体" panose="02010600030101010101" pitchFamily="2" charset="-122"/>
              </a:rPr>
              <a:t>3.</a:t>
            </a:r>
            <a:r>
              <a:rPr lang="zh-CN" altLang="en-US" b="1">
                <a:solidFill>
                  <a:srgbClr val="FF3399"/>
                </a:solidFill>
                <a:latin typeface="宋体" panose="02010600030101010101" pitchFamily="2" charset="-122"/>
              </a:rPr>
              <a:t>立方体单级网络</a:t>
            </a:r>
            <a:r>
              <a:rPr lang="zh-CN" altLang="en-US" b="1">
                <a:solidFill>
                  <a:schemeClr val="accent2"/>
                </a:solidFill>
                <a:latin typeface="宋体" panose="02010600030101010101" pitchFamily="2" charset="-122"/>
              </a:rPr>
              <a:t>（交换互连网络）</a:t>
            </a:r>
            <a:endParaRPr lang="zh-CN" altLang="en-US" b="1" baseline="-14000">
              <a:solidFill>
                <a:schemeClr val="accent2"/>
              </a:solidFill>
              <a:latin typeface="宋体" panose="02010600030101010101" pitchFamily="2" charset="-122"/>
            </a:endParaRPr>
          </a:p>
        </p:txBody>
      </p:sp>
      <p:sp>
        <p:nvSpPr>
          <p:cNvPr id="11" name="Text Box 5"/>
          <p:cNvSpPr txBox="1">
            <a:spLocks noChangeArrowheads="1"/>
          </p:cNvSpPr>
          <p:nvPr/>
        </p:nvSpPr>
        <p:spPr bwMode="auto">
          <a:xfrm>
            <a:off x="217805" y="1897107"/>
            <a:ext cx="706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出端编码与连接的入端结点的编码有一位相反。</a:t>
            </a:r>
            <a:endParaRPr lang="zh-CN" altLang="en-US" b="1" baseline="-14000" dirty="0">
              <a:latin typeface="宋体" panose="02010600030101010101" pitchFamily="2" charset="-122"/>
            </a:endParaRPr>
          </a:p>
        </p:txBody>
      </p:sp>
      <p:grpSp>
        <p:nvGrpSpPr>
          <p:cNvPr id="12" name="Group 42"/>
          <p:cNvGrpSpPr/>
          <p:nvPr/>
        </p:nvGrpSpPr>
        <p:grpSpPr bwMode="auto">
          <a:xfrm>
            <a:off x="7383780" y="922020"/>
            <a:ext cx="4379595" cy="4165482"/>
            <a:chOff x="3552" y="864"/>
            <a:chExt cx="2193" cy="1948"/>
          </a:xfrm>
        </p:grpSpPr>
        <p:sp>
          <p:nvSpPr>
            <p:cNvPr id="13" name="Rectangle 43"/>
            <p:cNvSpPr>
              <a:spLocks noChangeArrowheads="1"/>
            </p:cNvSpPr>
            <p:nvPr/>
          </p:nvSpPr>
          <p:spPr bwMode="auto">
            <a:xfrm>
              <a:off x="3908" y="1692"/>
              <a:ext cx="906" cy="81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4" name="Line 44"/>
            <p:cNvSpPr>
              <a:spLocks noChangeShapeType="1"/>
            </p:cNvSpPr>
            <p:nvPr/>
          </p:nvSpPr>
          <p:spPr bwMode="auto">
            <a:xfrm flipV="1">
              <a:off x="3908" y="1442"/>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5" name="Line 45"/>
            <p:cNvSpPr>
              <a:spLocks noChangeShapeType="1"/>
            </p:cNvSpPr>
            <p:nvPr/>
          </p:nvSpPr>
          <p:spPr bwMode="auto">
            <a:xfrm flipV="1">
              <a:off x="4814" y="1442"/>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6" name="Line 46"/>
            <p:cNvSpPr>
              <a:spLocks noChangeShapeType="1"/>
            </p:cNvSpPr>
            <p:nvPr/>
          </p:nvSpPr>
          <p:spPr bwMode="auto">
            <a:xfrm flipV="1">
              <a:off x="4814" y="2254"/>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47"/>
            <p:cNvSpPr>
              <a:spLocks noChangeShapeType="1"/>
            </p:cNvSpPr>
            <p:nvPr/>
          </p:nvSpPr>
          <p:spPr bwMode="auto">
            <a:xfrm>
              <a:off x="4328" y="1442"/>
              <a:ext cx="90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Line 48"/>
            <p:cNvSpPr>
              <a:spLocks noChangeShapeType="1"/>
            </p:cNvSpPr>
            <p:nvPr/>
          </p:nvSpPr>
          <p:spPr bwMode="auto">
            <a:xfrm>
              <a:off x="5234" y="1442"/>
              <a:ext cx="0" cy="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9" name="Line 49"/>
            <p:cNvSpPr>
              <a:spLocks noChangeShapeType="1"/>
            </p:cNvSpPr>
            <p:nvPr/>
          </p:nvSpPr>
          <p:spPr bwMode="auto">
            <a:xfrm>
              <a:off x="4328" y="2254"/>
              <a:ext cx="906" cy="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50"/>
            <p:cNvSpPr>
              <a:spLocks noChangeShapeType="1"/>
            </p:cNvSpPr>
            <p:nvPr/>
          </p:nvSpPr>
          <p:spPr bwMode="auto">
            <a:xfrm>
              <a:off x="4328" y="1442"/>
              <a:ext cx="0" cy="812"/>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Line 51"/>
            <p:cNvSpPr>
              <a:spLocks noChangeShapeType="1"/>
            </p:cNvSpPr>
            <p:nvPr/>
          </p:nvSpPr>
          <p:spPr bwMode="auto">
            <a:xfrm flipH="1">
              <a:off x="3908" y="2254"/>
              <a:ext cx="420" cy="25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2" name="Line 52"/>
            <p:cNvSpPr>
              <a:spLocks noChangeShapeType="1"/>
            </p:cNvSpPr>
            <p:nvPr/>
          </p:nvSpPr>
          <p:spPr bwMode="auto">
            <a:xfrm>
              <a:off x="5234" y="2254"/>
              <a:ext cx="3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53"/>
            <p:cNvSpPr>
              <a:spLocks noChangeShapeType="1"/>
            </p:cNvSpPr>
            <p:nvPr/>
          </p:nvSpPr>
          <p:spPr bwMode="auto">
            <a:xfrm flipV="1">
              <a:off x="4328" y="1068"/>
              <a:ext cx="0" cy="37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Line 54"/>
            <p:cNvSpPr>
              <a:spLocks noChangeShapeType="1"/>
            </p:cNvSpPr>
            <p:nvPr/>
          </p:nvSpPr>
          <p:spPr bwMode="auto">
            <a:xfrm flipH="1">
              <a:off x="3617" y="2504"/>
              <a:ext cx="291" cy="18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5" name="Text Box 55"/>
            <p:cNvSpPr txBox="1">
              <a:spLocks noChangeArrowheads="1"/>
            </p:cNvSpPr>
            <p:nvPr/>
          </p:nvSpPr>
          <p:spPr bwMode="auto">
            <a:xfrm>
              <a:off x="3600" y="2626"/>
              <a:ext cx="188"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z</a:t>
              </a:r>
            </a:p>
          </p:txBody>
        </p:sp>
        <p:sp>
          <p:nvSpPr>
            <p:cNvPr id="26" name="Text Box 56"/>
            <p:cNvSpPr txBox="1">
              <a:spLocks noChangeArrowheads="1"/>
            </p:cNvSpPr>
            <p:nvPr/>
          </p:nvSpPr>
          <p:spPr bwMode="auto">
            <a:xfrm>
              <a:off x="4348" y="864"/>
              <a:ext cx="19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y</a:t>
              </a:r>
            </a:p>
          </p:txBody>
        </p:sp>
        <p:sp>
          <p:nvSpPr>
            <p:cNvPr id="27" name="Text Box 57"/>
            <p:cNvSpPr txBox="1">
              <a:spLocks noChangeArrowheads="1"/>
            </p:cNvSpPr>
            <p:nvPr/>
          </p:nvSpPr>
          <p:spPr bwMode="auto">
            <a:xfrm>
              <a:off x="5548" y="2208"/>
              <a:ext cx="19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x</a:t>
              </a:r>
            </a:p>
          </p:txBody>
        </p:sp>
        <p:sp>
          <p:nvSpPr>
            <p:cNvPr id="28" name="Text Box 58"/>
            <p:cNvSpPr txBox="1">
              <a:spLocks noChangeArrowheads="1"/>
            </p:cNvSpPr>
            <p:nvPr/>
          </p:nvSpPr>
          <p:spPr bwMode="auto">
            <a:xfrm>
              <a:off x="4344" y="1200"/>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010</a:t>
              </a:r>
            </a:p>
          </p:txBody>
        </p:sp>
        <p:sp>
          <p:nvSpPr>
            <p:cNvPr id="29" name="Text Box 59"/>
            <p:cNvSpPr txBox="1">
              <a:spLocks noChangeArrowheads="1"/>
            </p:cNvSpPr>
            <p:nvPr/>
          </p:nvSpPr>
          <p:spPr bwMode="auto">
            <a:xfrm>
              <a:off x="5232" y="1248"/>
              <a:ext cx="353"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011</a:t>
              </a:r>
            </a:p>
          </p:txBody>
        </p:sp>
        <p:sp>
          <p:nvSpPr>
            <p:cNvPr id="30" name="Text Box 60"/>
            <p:cNvSpPr txBox="1">
              <a:spLocks noChangeArrowheads="1"/>
            </p:cNvSpPr>
            <p:nvPr/>
          </p:nvSpPr>
          <p:spPr bwMode="auto">
            <a:xfrm>
              <a:off x="3552" y="1536"/>
              <a:ext cx="353"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110</a:t>
              </a:r>
            </a:p>
          </p:txBody>
        </p:sp>
        <p:sp>
          <p:nvSpPr>
            <p:cNvPr id="31" name="Text Box 61"/>
            <p:cNvSpPr txBox="1">
              <a:spLocks noChangeArrowheads="1"/>
            </p:cNvSpPr>
            <p:nvPr/>
          </p:nvSpPr>
          <p:spPr bwMode="auto">
            <a:xfrm>
              <a:off x="4800" y="1632"/>
              <a:ext cx="34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111</a:t>
              </a:r>
            </a:p>
          </p:txBody>
        </p:sp>
        <p:sp>
          <p:nvSpPr>
            <p:cNvPr id="32" name="Text Box 62"/>
            <p:cNvSpPr txBox="1">
              <a:spLocks noChangeArrowheads="1"/>
            </p:cNvSpPr>
            <p:nvPr/>
          </p:nvSpPr>
          <p:spPr bwMode="auto">
            <a:xfrm>
              <a:off x="4328" y="201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000</a:t>
              </a:r>
            </a:p>
          </p:txBody>
        </p:sp>
        <p:sp>
          <p:nvSpPr>
            <p:cNvPr id="33" name="Text Box 63"/>
            <p:cNvSpPr txBox="1">
              <a:spLocks noChangeArrowheads="1"/>
            </p:cNvSpPr>
            <p:nvPr/>
          </p:nvSpPr>
          <p:spPr bwMode="auto">
            <a:xfrm>
              <a:off x="5232" y="1968"/>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001</a:t>
              </a:r>
            </a:p>
          </p:txBody>
        </p:sp>
        <p:sp>
          <p:nvSpPr>
            <p:cNvPr id="34" name="Text Box 64"/>
            <p:cNvSpPr txBox="1">
              <a:spLocks noChangeArrowheads="1"/>
            </p:cNvSpPr>
            <p:nvPr/>
          </p:nvSpPr>
          <p:spPr bwMode="auto">
            <a:xfrm>
              <a:off x="4752" y="249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101</a:t>
              </a:r>
            </a:p>
          </p:txBody>
        </p:sp>
        <p:sp>
          <p:nvSpPr>
            <p:cNvPr id="35" name="Text Box 65"/>
            <p:cNvSpPr txBox="1">
              <a:spLocks noChangeArrowheads="1"/>
            </p:cNvSpPr>
            <p:nvPr/>
          </p:nvSpPr>
          <p:spPr bwMode="auto">
            <a:xfrm>
              <a:off x="3874" y="249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100</a:t>
              </a:r>
            </a:p>
          </p:txBody>
        </p:sp>
      </p:grpSp>
      <p:sp>
        <p:nvSpPr>
          <p:cNvPr id="36" name="Text Box 66"/>
          <p:cNvSpPr txBox="1">
            <a:spLocks noChangeArrowheads="1"/>
          </p:cNvSpPr>
          <p:nvPr/>
        </p:nvSpPr>
        <p:spPr bwMode="auto">
          <a:xfrm>
            <a:off x="65405" y="2692083"/>
            <a:ext cx="2098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solidFill>
                  <a:srgbClr val="CC3300"/>
                </a:solidFill>
                <a:latin typeface="宋体" panose="02010600030101010101" pitchFamily="2" charset="-122"/>
              </a:rPr>
              <a:t>互连函数：</a:t>
            </a:r>
            <a:endParaRPr lang="zh-CN" altLang="en-US" b="1" baseline="-14000">
              <a:latin typeface="宋体" panose="02010600030101010101" pitchFamily="2" charset="-122"/>
            </a:endParaRPr>
          </a:p>
        </p:txBody>
      </p:sp>
      <p:grpSp>
        <p:nvGrpSpPr>
          <p:cNvPr id="37" name="Group 67"/>
          <p:cNvGrpSpPr/>
          <p:nvPr/>
        </p:nvGrpSpPr>
        <p:grpSpPr bwMode="auto">
          <a:xfrm>
            <a:off x="65555" y="3379289"/>
            <a:ext cx="5638800" cy="830263"/>
            <a:chOff x="144" y="2160"/>
            <a:chExt cx="3420" cy="523"/>
          </a:xfrm>
        </p:grpSpPr>
        <p:sp>
          <p:nvSpPr>
            <p:cNvPr id="38" name="Text Box 68"/>
            <p:cNvSpPr txBox="1">
              <a:spLocks noChangeArrowheads="1"/>
            </p:cNvSpPr>
            <p:nvPr/>
          </p:nvSpPr>
          <p:spPr bwMode="auto">
            <a:xfrm>
              <a:off x="144" y="2160"/>
              <a:ext cx="342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Cube</a:t>
              </a:r>
              <a:r>
                <a:rPr lang="en-US" altLang="zh-CN" b="1" baseline="-14000" dirty="0">
                  <a:latin typeface="宋体" panose="02010600030101010101" pitchFamily="2" charset="-122"/>
                </a:rPr>
                <a:t>0</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r>
                <a:rPr lang="en-US" altLang="zh-CN" b="1" dirty="0">
                  <a:latin typeface="宋体" panose="02010600030101010101" pitchFamily="2" charset="-122"/>
                </a:rPr>
                <a:t>Cube</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p>
            <a:p>
              <a:pPr eaLnBrk="1" hangingPunct="1"/>
              <a:r>
                <a:rPr lang="zh-CN" altLang="en-US" b="1" dirty="0">
                  <a:latin typeface="宋体" panose="02010600030101010101" pitchFamily="2" charset="-122"/>
                </a:rPr>
                <a:t>  </a:t>
              </a:r>
              <a:r>
                <a:rPr lang="en-US" altLang="zh-CN" b="1" dirty="0">
                  <a:latin typeface="宋体" panose="02010600030101010101" pitchFamily="2" charset="-122"/>
                </a:rPr>
                <a:t>Cube</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p>
          </p:txBody>
        </p:sp>
        <p:sp>
          <p:nvSpPr>
            <p:cNvPr id="39" name="Line 69"/>
            <p:cNvSpPr>
              <a:spLocks noChangeShapeType="1"/>
            </p:cNvSpPr>
            <p:nvPr/>
          </p:nvSpPr>
          <p:spPr bwMode="auto">
            <a:xfrm>
              <a:off x="1314" y="2234"/>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0" name="Line 70"/>
            <p:cNvSpPr>
              <a:spLocks noChangeShapeType="1"/>
            </p:cNvSpPr>
            <p:nvPr/>
          </p:nvSpPr>
          <p:spPr bwMode="auto">
            <a:xfrm>
              <a:off x="2485" y="2216"/>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1" name="Line 71"/>
            <p:cNvSpPr>
              <a:spLocks noChangeShapeType="1"/>
            </p:cNvSpPr>
            <p:nvPr/>
          </p:nvSpPr>
          <p:spPr bwMode="auto">
            <a:xfrm>
              <a:off x="1001" y="2440"/>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42" name="Text Box 72"/>
          <p:cNvSpPr txBox="1">
            <a:spLocks noChangeArrowheads="1"/>
          </p:cNvSpPr>
          <p:nvPr/>
        </p:nvSpPr>
        <p:spPr bwMode="auto">
          <a:xfrm>
            <a:off x="24205" y="4731040"/>
            <a:ext cx="2243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互连特性：</a:t>
            </a:r>
            <a:endParaRPr lang="zh-CN" altLang="en-US" b="1" baseline="-14000" dirty="0">
              <a:latin typeface="宋体" panose="02010600030101010101" pitchFamily="2" charset="-122"/>
            </a:endParaRPr>
          </a:p>
        </p:txBody>
      </p:sp>
      <p:sp>
        <p:nvSpPr>
          <p:cNvPr id="43" name="Text Box 73"/>
          <p:cNvSpPr txBox="1">
            <a:spLocks noChangeArrowheads="1"/>
          </p:cNvSpPr>
          <p:nvPr/>
        </p:nvSpPr>
        <p:spPr bwMode="auto">
          <a:xfrm>
            <a:off x="-221782" y="5141029"/>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交换功能</a:t>
            </a:r>
            <a:r>
              <a:rPr lang="en-US" altLang="zh-CN" b="1" dirty="0">
                <a:latin typeface="宋体" panose="02010600030101010101" pitchFamily="2" charset="-122"/>
              </a:rPr>
              <a:t>--</a:t>
            </a:r>
            <a:r>
              <a:rPr lang="zh-CN" altLang="en-US" b="1" dirty="0">
                <a:latin typeface="宋体" panose="02010600030101010101" pitchFamily="2" charset="-122"/>
              </a:rPr>
              <a:t>互连函数可逆；</a:t>
            </a:r>
            <a:endParaRPr lang="zh-CN" altLang="en-US" b="1" baseline="-14000" dirty="0">
              <a:latin typeface="宋体" panose="02010600030101010101" pitchFamily="2" charset="-122"/>
            </a:endParaRPr>
          </a:p>
        </p:txBody>
      </p:sp>
      <p:sp>
        <p:nvSpPr>
          <p:cNvPr id="44" name="Text Box 74"/>
          <p:cNvSpPr txBox="1">
            <a:spLocks noChangeArrowheads="1"/>
          </p:cNvSpPr>
          <p:nvPr/>
        </p:nvSpPr>
        <p:spPr bwMode="auto">
          <a:xfrm>
            <a:off x="-255370" y="5543932"/>
            <a:ext cx="4724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互连函数个数</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p>
        </p:txBody>
      </p:sp>
      <p:sp>
        <p:nvSpPr>
          <p:cNvPr id="45" name="Text Box 75"/>
          <p:cNvSpPr txBox="1">
            <a:spLocks noChangeArrowheads="1"/>
          </p:cNvSpPr>
          <p:nvPr/>
        </p:nvSpPr>
        <p:spPr bwMode="auto">
          <a:xfrm>
            <a:off x="3753318" y="5497072"/>
            <a:ext cx="373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latin typeface="宋体" panose="02010600030101010101" pitchFamily="2" charset="-122"/>
              </a:rPr>
              <a:t>最大连接度</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46" name="Text Box 76"/>
          <p:cNvSpPr txBox="1">
            <a:spLocks noChangeArrowheads="1"/>
          </p:cNvSpPr>
          <p:nvPr/>
        </p:nvSpPr>
        <p:spPr bwMode="auto">
          <a:xfrm>
            <a:off x="6316149" y="5526048"/>
            <a:ext cx="55800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结点最大间距</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44" grpId="0" autoUpdateAnimBg="0"/>
      <p:bldP spid="45" grpId="0" autoUpdateAnimBg="0"/>
      <p:bldP spid="4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3"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32119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842A1A6-E358-49ED-94E0-402C16FEE8F0}" type="datetime1">
              <a:rPr lang="zh-CN" altLang="en-US" sz="1200" smtClean="0"/>
              <a:t>2022/3/5</a:t>
            </a:fld>
            <a:endParaRPr lang="en-US" altLang="zh-CN" sz="1200" dirty="0"/>
          </a:p>
        </p:txBody>
      </p:sp>
      <p:sp>
        <p:nvSpPr>
          <p:cNvPr id="5" name="灯片编号占位符 3"/>
          <p:cNvSpPr>
            <a:spLocks noGrp="1"/>
          </p:cNvSpPr>
          <p:nvPr>
            <p:ph type="sldNum" sz="quarter" idx="12"/>
          </p:nvPr>
        </p:nvSpPr>
        <p:spPr>
          <a:xfrm>
            <a:off x="8373472" y="6138636"/>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DE7CB4F-C9CF-4B2A-81D2-385C13D8447A}" type="slidenum">
              <a:rPr lang="en-US" altLang="zh-CN" sz="1200"/>
              <a:t>21</a:t>
            </a:fld>
            <a:endParaRPr lang="en-US" altLang="zh-CN" sz="1200"/>
          </a:p>
        </p:txBody>
      </p:sp>
      <p:sp>
        <p:nvSpPr>
          <p:cNvPr id="6" name="Text Box 1029"/>
          <p:cNvSpPr txBox="1">
            <a:spLocks noChangeArrowheads="1"/>
          </p:cNvSpPr>
          <p:nvPr/>
        </p:nvSpPr>
        <p:spPr bwMode="auto">
          <a:xfrm>
            <a:off x="122100" y="1088571"/>
            <a:ext cx="8534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latin typeface="宋体" panose="02010600030101010101" pitchFamily="2" charset="-122"/>
              </a:rPr>
              <a:t>  </a:t>
            </a:r>
            <a:r>
              <a:rPr lang="zh-CN" altLang="en-US" sz="2800" b="1">
                <a:latin typeface="宋体" panose="02010600030101010101" pitchFamily="2" charset="-122"/>
              </a:rPr>
              <a:t>出端编码与连接的入端结点的编码有一位相反。</a:t>
            </a:r>
            <a:endParaRPr lang="zh-CN" altLang="en-US" sz="2800" b="1" baseline="-14000">
              <a:latin typeface="宋体" panose="02010600030101010101" pitchFamily="2" charset="-122"/>
            </a:endParaRPr>
          </a:p>
        </p:txBody>
      </p:sp>
      <p:sp>
        <p:nvSpPr>
          <p:cNvPr id="7" name="Text Box 1054"/>
          <p:cNvSpPr txBox="1">
            <a:spLocks noChangeArrowheads="1"/>
          </p:cNvSpPr>
          <p:nvPr/>
        </p:nvSpPr>
        <p:spPr bwMode="auto">
          <a:xfrm>
            <a:off x="198300" y="1774371"/>
            <a:ext cx="20986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latin typeface="宋体" panose="02010600030101010101" pitchFamily="2" charset="-122"/>
              </a:rPr>
              <a:t>  </a:t>
            </a:r>
            <a:r>
              <a:rPr lang="zh-CN" altLang="en-US" sz="2800" b="1">
                <a:solidFill>
                  <a:srgbClr val="CC3300"/>
                </a:solidFill>
                <a:latin typeface="宋体" panose="02010600030101010101" pitchFamily="2" charset="-122"/>
              </a:rPr>
              <a:t>互连函数：</a:t>
            </a:r>
            <a:endParaRPr lang="zh-CN" altLang="en-US" sz="2800" b="1" baseline="-14000">
              <a:latin typeface="宋体" panose="02010600030101010101" pitchFamily="2" charset="-122"/>
            </a:endParaRPr>
          </a:p>
        </p:txBody>
      </p:sp>
      <p:sp>
        <p:nvSpPr>
          <p:cNvPr id="8" name="Rectangle 1065"/>
          <p:cNvSpPr>
            <a:spLocks noChangeArrowheads="1"/>
          </p:cNvSpPr>
          <p:nvPr/>
        </p:nvSpPr>
        <p:spPr bwMode="auto">
          <a:xfrm>
            <a:off x="198120" y="2307590"/>
            <a:ext cx="974344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latin typeface="宋体" panose="02010600030101010101" pitchFamily="2" charset="-122"/>
              </a:rPr>
              <a:t>Cube</a:t>
            </a:r>
            <a:r>
              <a:rPr lang="en-US" altLang="zh-CN" sz="3200" b="1" baseline="-14000">
                <a:latin typeface="宋体" panose="02010600030101010101" pitchFamily="2" charset="-122"/>
              </a:rPr>
              <a:t>0</a:t>
            </a:r>
            <a:r>
              <a:rPr lang="en-US" altLang="zh-CN" sz="3200" b="1">
                <a:latin typeface="宋体" panose="02010600030101010101" pitchFamily="2" charset="-122"/>
              </a:rPr>
              <a:t>=(b</a:t>
            </a:r>
            <a:r>
              <a:rPr lang="en-US" altLang="zh-CN" sz="3200" b="1" baseline="-14000">
                <a:latin typeface="宋体" panose="02010600030101010101" pitchFamily="2" charset="-122"/>
              </a:rPr>
              <a:t>2</a:t>
            </a:r>
            <a:r>
              <a:rPr lang="en-US" altLang="zh-CN" sz="3200" b="1">
                <a:latin typeface="宋体" panose="02010600030101010101" pitchFamily="2" charset="-122"/>
              </a:rPr>
              <a:t>b</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0</a:t>
            </a:r>
            <a:r>
              <a:rPr lang="en-US" altLang="zh-CN" sz="3200" b="1">
                <a:latin typeface="宋体" panose="02010600030101010101" pitchFamily="2" charset="-122"/>
              </a:rPr>
              <a:t>) </a:t>
            </a:r>
            <a:r>
              <a:rPr lang="zh-CN" altLang="en-US" sz="3200" b="1">
                <a:latin typeface="宋体" panose="02010600030101010101" pitchFamily="2" charset="-122"/>
              </a:rPr>
              <a:t>（</a:t>
            </a:r>
            <a:r>
              <a:rPr lang="en-US" altLang="zh-CN" sz="3200" b="1">
                <a:latin typeface="宋体" panose="02010600030101010101" pitchFamily="2" charset="-122"/>
              </a:rPr>
              <a:t>0</a:t>
            </a:r>
            <a:r>
              <a:rPr lang="zh-CN" altLang="en-US" sz="3200" b="1">
                <a:latin typeface="宋体" panose="02010600030101010101" pitchFamily="2" charset="-122"/>
              </a:rPr>
              <a:t>，</a:t>
            </a:r>
            <a:r>
              <a:rPr lang="en-US" altLang="zh-CN" sz="3200" b="1">
                <a:latin typeface="宋体" panose="02010600030101010101" pitchFamily="2" charset="-122"/>
              </a:rPr>
              <a:t>1</a:t>
            </a:r>
            <a:r>
              <a:rPr lang="zh-CN" altLang="en-US" sz="3200" b="1">
                <a:latin typeface="宋体" panose="02010600030101010101" pitchFamily="2" charset="-122"/>
              </a:rPr>
              <a:t>）（</a:t>
            </a:r>
            <a:r>
              <a:rPr lang="en-US" altLang="zh-CN" sz="3200" b="1">
                <a:latin typeface="宋体" panose="02010600030101010101" pitchFamily="2" charset="-122"/>
              </a:rPr>
              <a:t>2</a:t>
            </a:r>
            <a:r>
              <a:rPr lang="zh-CN" altLang="en-US" sz="3200" b="1">
                <a:latin typeface="宋体" panose="02010600030101010101" pitchFamily="2" charset="-122"/>
              </a:rPr>
              <a:t>，</a:t>
            </a:r>
            <a:r>
              <a:rPr lang="en-US" altLang="zh-CN" sz="3200" b="1">
                <a:latin typeface="宋体" panose="02010600030101010101" pitchFamily="2" charset="-122"/>
              </a:rPr>
              <a:t>3</a:t>
            </a:r>
            <a:r>
              <a:rPr lang="zh-CN" altLang="en-US" sz="3200" b="1">
                <a:latin typeface="宋体" panose="02010600030101010101" pitchFamily="2" charset="-122"/>
              </a:rPr>
              <a:t>）（</a:t>
            </a:r>
            <a:r>
              <a:rPr lang="en-US" altLang="zh-CN" sz="3200" b="1">
                <a:latin typeface="宋体" panose="02010600030101010101" pitchFamily="2" charset="-122"/>
              </a:rPr>
              <a:t>4</a:t>
            </a:r>
            <a:r>
              <a:rPr lang="zh-CN" altLang="en-US" sz="3200" b="1">
                <a:latin typeface="宋体" panose="02010600030101010101" pitchFamily="2" charset="-122"/>
              </a:rPr>
              <a:t>，</a:t>
            </a:r>
            <a:r>
              <a:rPr lang="en-US" altLang="zh-CN" sz="3200" b="1">
                <a:latin typeface="宋体" panose="02010600030101010101" pitchFamily="2" charset="-122"/>
              </a:rPr>
              <a:t>5</a:t>
            </a:r>
            <a:r>
              <a:rPr lang="zh-CN" altLang="en-US" sz="3200" b="1">
                <a:latin typeface="宋体" panose="02010600030101010101" pitchFamily="2" charset="-122"/>
              </a:rPr>
              <a:t>）（</a:t>
            </a:r>
            <a:r>
              <a:rPr lang="en-US" altLang="zh-CN" sz="3200" b="1">
                <a:latin typeface="宋体" panose="02010600030101010101" pitchFamily="2" charset="-122"/>
              </a:rPr>
              <a:t>6</a:t>
            </a:r>
            <a:r>
              <a:rPr lang="zh-CN" altLang="en-US" sz="3200" b="1">
                <a:latin typeface="宋体" panose="02010600030101010101" pitchFamily="2" charset="-122"/>
              </a:rPr>
              <a:t>，</a:t>
            </a:r>
            <a:r>
              <a:rPr lang="en-US" altLang="zh-CN" sz="3200" b="1">
                <a:latin typeface="宋体" panose="02010600030101010101" pitchFamily="2" charset="-122"/>
              </a:rPr>
              <a:t>7</a:t>
            </a:r>
            <a:r>
              <a:rPr lang="zh-CN" altLang="en-US" sz="3200" b="1">
                <a:latin typeface="宋体" panose="02010600030101010101" pitchFamily="2" charset="-122"/>
              </a:rPr>
              <a:t>）</a:t>
            </a:r>
          </a:p>
        </p:txBody>
      </p:sp>
      <p:sp>
        <p:nvSpPr>
          <p:cNvPr id="9" name="Rectangle 1068"/>
          <p:cNvSpPr>
            <a:spLocks noChangeArrowheads="1"/>
          </p:cNvSpPr>
          <p:nvPr/>
        </p:nvSpPr>
        <p:spPr bwMode="auto">
          <a:xfrm>
            <a:off x="198120" y="3221990"/>
            <a:ext cx="996632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latin typeface="宋体" panose="02010600030101010101" pitchFamily="2" charset="-122"/>
              </a:rPr>
              <a:t>Cube</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2</a:t>
            </a:r>
            <a:r>
              <a:rPr lang="en-US" altLang="zh-CN" sz="3200" b="1">
                <a:latin typeface="宋体" panose="02010600030101010101" pitchFamily="2" charset="-122"/>
              </a:rPr>
              <a:t>b</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0</a:t>
            </a:r>
            <a:r>
              <a:rPr lang="en-US" altLang="zh-CN" sz="3200" b="1">
                <a:latin typeface="宋体" panose="02010600030101010101" pitchFamily="2" charset="-122"/>
              </a:rPr>
              <a:t>) </a:t>
            </a:r>
            <a:r>
              <a:rPr lang="zh-CN" altLang="en-US" sz="3200" b="1">
                <a:latin typeface="宋体" panose="02010600030101010101" pitchFamily="2" charset="-122"/>
              </a:rPr>
              <a:t>（</a:t>
            </a:r>
            <a:r>
              <a:rPr lang="en-US" altLang="zh-CN" sz="3200" b="1">
                <a:latin typeface="宋体" panose="02010600030101010101" pitchFamily="2" charset="-122"/>
              </a:rPr>
              <a:t>0</a:t>
            </a:r>
            <a:r>
              <a:rPr lang="zh-CN" altLang="en-US" sz="3200" b="1">
                <a:latin typeface="宋体" panose="02010600030101010101" pitchFamily="2" charset="-122"/>
              </a:rPr>
              <a:t>，</a:t>
            </a:r>
            <a:r>
              <a:rPr lang="en-US" altLang="zh-CN" sz="3200" b="1">
                <a:latin typeface="宋体" panose="02010600030101010101" pitchFamily="2" charset="-122"/>
              </a:rPr>
              <a:t>2</a:t>
            </a:r>
            <a:r>
              <a:rPr lang="zh-CN" altLang="en-US" sz="3200" b="1">
                <a:latin typeface="宋体" panose="02010600030101010101" pitchFamily="2" charset="-122"/>
              </a:rPr>
              <a:t>）（</a:t>
            </a:r>
            <a:r>
              <a:rPr lang="en-US" altLang="zh-CN" sz="3200" b="1">
                <a:latin typeface="宋体" panose="02010600030101010101" pitchFamily="2" charset="-122"/>
              </a:rPr>
              <a:t>1</a:t>
            </a:r>
            <a:r>
              <a:rPr lang="zh-CN" altLang="en-US" sz="3200" b="1">
                <a:latin typeface="宋体" panose="02010600030101010101" pitchFamily="2" charset="-122"/>
              </a:rPr>
              <a:t>，</a:t>
            </a:r>
            <a:r>
              <a:rPr lang="en-US" altLang="zh-CN" sz="3200" b="1">
                <a:latin typeface="宋体" panose="02010600030101010101" pitchFamily="2" charset="-122"/>
              </a:rPr>
              <a:t>3</a:t>
            </a:r>
            <a:r>
              <a:rPr lang="zh-CN" altLang="en-US" sz="3200" b="1">
                <a:latin typeface="宋体" panose="02010600030101010101" pitchFamily="2" charset="-122"/>
              </a:rPr>
              <a:t>）（</a:t>
            </a:r>
            <a:r>
              <a:rPr lang="en-US" altLang="zh-CN" sz="3200" b="1">
                <a:latin typeface="宋体" panose="02010600030101010101" pitchFamily="2" charset="-122"/>
              </a:rPr>
              <a:t>4</a:t>
            </a:r>
            <a:r>
              <a:rPr lang="zh-CN" altLang="en-US" sz="3200" b="1">
                <a:latin typeface="宋体" panose="02010600030101010101" pitchFamily="2" charset="-122"/>
              </a:rPr>
              <a:t>，</a:t>
            </a:r>
            <a:r>
              <a:rPr lang="en-US" altLang="zh-CN" sz="3200" b="1">
                <a:latin typeface="宋体" panose="02010600030101010101" pitchFamily="2" charset="-122"/>
              </a:rPr>
              <a:t>6</a:t>
            </a:r>
            <a:r>
              <a:rPr lang="zh-CN" altLang="en-US" sz="3200" b="1">
                <a:latin typeface="宋体" panose="02010600030101010101" pitchFamily="2" charset="-122"/>
              </a:rPr>
              <a:t>）（</a:t>
            </a:r>
            <a:r>
              <a:rPr lang="en-US" altLang="zh-CN" sz="3200" b="1">
                <a:latin typeface="宋体" panose="02010600030101010101" pitchFamily="2" charset="-122"/>
              </a:rPr>
              <a:t>5</a:t>
            </a:r>
            <a:r>
              <a:rPr lang="zh-CN" altLang="en-US" sz="3200" b="1">
                <a:latin typeface="宋体" panose="02010600030101010101" pitchFamily="2" charset="-122"/>
              </a:rPr>
              <a:t>，</a:t>
            </a:r>
            <a:r>
              <a:rPr lang="en-US" altLang="zh-CN" sz="3200" b="1">
                <a:latin typeface="宋体" panose="02010600030101010101" pitchFamily="2" charset="-122"/>
              </a:rPr>
              <a:t>7</a:t>
            </a:r>
            <a:r>
              <a:rPr lang="zh-CN" altLang="en-US" sz="3200" b="1">
                <a:latin typeface="宋体" panose="02010600030101010101" pitchFamily="2" charset="-122"/>
              </a:rPr>
              <a:t>）</a:t>
            </a:r>
          </a:p>
        </p:txBody>
      </p:sp>
      <p:sp>
        <p:nvSpPr>
          <p:cNvPr id="10" name="Rectangle 1069"/>
          <p:cNvSpPr>
            <a:spLocks noChangeArrowheads="1"/>
          </p:cNvSpPr>
          <p:nvPr/>
        </p:nvSpPr>
        <p:spPr bwMode="auto">
          <a:xfrm>
            <a:off x="274500" y="4136571"/>
            <a:ext cx="958469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latin typeface="宋体" panose="02010600030101010101" pitchFamily="2" charset="-122"/>
              </a:rPr>
              <a:t>Cube2=(b</a:t>
            </a:r>
            <a:r>
              <a:rPr lang="en-US" altLang="zh-CN" sz="3200" b="1" baseline="-14000" dirty="0">
                <a:latin typeface="宋体" panose="02010600030101010101" pitchFamily="2" charset="-122"/>
              </a:rPr>
              <a:t>2</a:t>
            </a:r>
            <a:r>
              <a:rPr lang="en-US" altLang="zh-CN" sz="3200" b="1" dirty="0">
                <a:latin typeface="宋体" panose="02010600030101010101" pitchFamily="2" charset="-122"/>
              </a:rPr>
              <a:t>b</a:t>
            </a:r>
            <a:r>
              <a:rPr lang="en-US" altLang="zh-CN" sz="3200" b="1" baseline="-14000" dirty="0">
                <a:latin typeface="宋体" panose="02010600030101010101" pitchFamily="2" charset="-122"/>
              </a:rPr>
              <a:t>1</a:t>
            </a:r>
            <a:r>
              <a:rPr lang="en-US" altLang="zh-CN" sz="3200" b="1" dirty="0">
                <a:latin typeface="宋体" panose="02010600030101010101" pitchFamily="2" charset="-122"/>
              </a:rPr>
              <a:t>b</a:t>
            </a:r>
            <a:r>
              <a:rPr lang="en-US" altLang="zh-CN" sz="3200" b="1" baseline="-14000" dirty="0">
                <a:latin typeface="宋体" panose="02010600030101010101" pitchFamily="2" charset="-122"/>
              </a:rPr>
              <a:t>0</a:t>
            </a:r>
            <a:r>
              <a:rPr lang="en-US" altLang="zh-CN" sz="3200" b="1" dirty="0">
                <a:latin typeface="宋体" panose="02010600030101010101" pitchFamily="2" charset="-122"/>
              </a:rPr>
              <a:t>) </a:t>
            </a:r>
            <a:r>
              <a:rPr lang="zh-CN" altLang="en-US" sz="3200" b="1" dirty="0">
                <a:latin typeface="宋体" panose="02010600030101010101" pitchFamily="2" charset="-122"/>
              </a:rPr>
              <a:t>（</a:t>
            </a:r>
            <a:r>
              <a:rPr lang="en-US" altLang="zh-CN" sz="3200" b="1" dirty="0">
                <a:latin typeface="宋体" panose="02010600030101010101" pitchFamily="2" charset="-122"/>
              </a:rPr>
              <a:t>0</a:t>
            </a:r>
            <a:r>
              <a:rPr lang="zh-CN" altLang="en-US" sz="3200" b="1" dirty="0">
                <a:latin typeface="宋体" panose="02010600030101010101" pitchFamily="2" charset="-122"/>
              </a:rPr>
              <a:t>，</a:t>
            </a:r>
            <a:r>
              <a:rPr lang="en-US" altLang="zh-CN" sz="3200" b="1" dirty="0">
                <a:latin typeface="宋体" panose="02010600030101010101" pitchFamily="2" charset="-122"/>
              </a:rPr>
              <a:t>4</a:t>
            </a:r>
            <a:r>
              <a:rPr lang="zh-CN" altLang="en-US" sz="3200" b="1" dirty="0">
                <a:latin typeface="宋体" panose="02010600030101010101" pitchFamily="2" charset="-122"/>
              </a:rPr>
              <a:t>）（</a:t>
            </a:r>
            <a:r>
              <a:rPr lang="en-US" altLang="zh-CN" sz="3200" b="1" dirty="0">
                <a:latin typeface="宋体" panose="02010600030101010101" pitchFamily="2" charset="-122"/>
              </a:rPr>
              <a:t>1</a:t>
            </a:r>
            <a:r>
              <a:rPr lang="zh-CN" altLang="en-US" sz="3200" b="1" dirty="0">
                <a:latin typeface="宋体" panose="02010600030101010101" pitchFamily="2" charset="-122"/>
              </a:rPr>
              <a:t>，</a:t>
            </a:r>
            <a:r>
              <a:rPr lang="en-US" altLang="zh-CN" sz="3200" b="1" dirty="0">
                <a:latin typeface="宋体" panose="02010600030101010101" pitchFamily="2" charset="-122"/>
              </a:rPr>
              <a:t>5</a:t>
            </a:r>
            <a:r>
              <a:rPr lang="zh-CN" altLang="en-US" sz="3200" b="1" dirty="0">
                <a:latin typeface="宋体" panose="02010600030101010101" pitchFamily="2" charset="-122"/>
              </a:rPr>
              <a:t>）（</a:t>
            </a:r>
            <a:r>
              <a:rPr lang="en-US" altLang="zh-CN" sz="3200" b="1" dirty="0">
                <a:latin typeface="宋体" panose="02010600030101010101" pitchFamily="2" charset="-122"/>
              </a:rPr>
              <a:t>2</a:t>
            </a:r>
            <a:r>
              <a:rPr lang="zh-CN" altLang="en-US" sz="3200" b="1" dirty="0">
                <a:latin typeface="宋体" panose="02010600030101010101" pitchFamily="2" charset="-122"/>
              </a:rPr>
              <a:t>，</a:t>
            </a:r>
            <a:r>
              <a:rPr lang="en-US" altLang="zh-CN" sz="3200" b="1" dirty="0">
                <a:latin typeface="宋体" panose="02010600030101010101" pitchFamily="2" charset="-122"/>
              </a:rPr>
              <a:t>6</a:t>
            </a:r>
            <a:r>
              <a:rPr lang="zh-CN" altLang="en-US" sz="3200" b="1" dirty="0">
                <a:latin typeface="宋体" panose="02010600030101010101" pitchFamily="2" charset="-122"/>
              </a:rPr>
              <a:t>）（</a:t>
            </a:r>
            <a:r>
              <a:rPr lang="en-US" altLang="zh-CN" sz="3200" b="1" dirty="0">
                <a:latin typeface="宋体" panose="02010600030101010101" pitchFamily="2" charset="-122"/>
              </a:rPr>
              <a:t>3</a:t>
            </a:r>
            <a:r>
              <a:rPr lang="zh-CN" altLang="en-US" sz="3200" b="1" dirty="0">
                <a:latin typeface="宋体" panose="02010600030101010101" pitchFamily="2" charset="-122"/>
              </a:rPr>
              <a:t>，</a:t>
            </a:r>
            <a:r>
              <a:rPr lang="en-US" altLang="zh-CN" sz="3200" b="1" dirty="0">
                <a:latin typeface="宋体" panose="02010600030101010101" pitchFamily="2" charset="-122"/>
              </a:rPr>
              <a:t>7</a:t>
            </a:r>
            <a:r>
              <a:rPr lang="zh-CN" altLang="en-US" sz="3200" b="1" dirty="0">
                <a:latin typeface="宋体" panose="02010600030101010101" pitchFamily="2" charset="-122"/>
              </a:rPr>
              <a:t>）</a:t>
            </a:r>
          </a:p>
        </p:txBody>
      </p:sp>
      <p:sp>
        <p:nvSpPr>
          <p:cNvPr id="11" name="Line 1070"/>
          <p:cNvSpPr>
            <a:spLocks noChangeShapeType="1"/>
          </p:cNvSpPr>
          <p:nvPr/>
        </p:nvSpPr>
        <p:spPr bwMode="auto">
          <a:xfrm>
            <a:off x="2253795" y="2341426"/>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 name="Line 1071"/>
          <p:cNvSpPr>
            <a:spLocks noChangeShapeType="1"/>
          </p:cNvSpPr>
          <p:nvPr/>
        </p:nvSpPr>
        <p:spPr bwMode="auto">
          <a:xfrm>
            <a:off x="1916610" y="3298371"/>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1072"/>
          <p:cNvSpPr>
            <a:spLocks noChangeShapeType="1"/>
          </p:cNvSpPr>
          <p:nvPr/>
        </p:nvSpPr>
        <p:spPr bwMode="auto">
          <a:xfrm>
            <a:off x="1721030" y="4212771"/>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Text Box 1073"/>
          <p:cNvSpPr txBox="1">
            <a:spLocks noChangeArrowheads="1"/>
          </p:cNvSpPr>
          <p:nvPr/>
        </p:nvSpPr>
        <p:spPr bwMode="auto">
          <a:xfrm>
            <a:off x="426900" y="5355771"/>
            <a:ext cx="82296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注意：立方体坐标编号不能标错。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3"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32119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842A1A6-E358-49ED-94E0-402C16FEE8F0}" type="datetime1">
              <a:rPr lang="zh-CN" altLang="en-US" sz="1200" smtClean="0"/>
              <a:t>2022/3/5</a:t>
            </a:fld>
            <a:endParaRPr lang="en-US" altLang="zh-CN" sz="1200" dirty="0"/>
          </a:p>
        </p:txBody>
      </p:sp>
      <p:sp>
        <p:nvSpPr>
          <p:cNvPr id="64514" name="灯片编号占位符 2"/>
          <p:cNvSpPr/>
          <p:nvPr/>
        </p:nvSpPr>
        <p:spPr>
          <a:xfrm>
            <a:off x="8610600" y="6356350"/>
            <a:ext cx="2743200" cy="365125"/>
          </a:xfrm>
          <a:prstGeom prst="rect">
            <a:avLst/>
          </a:prstGeom>
        </p:spPr>
        <p:txBody>
          <a:bodyPr vert="horz" wrap="square" lIns="91440" tIns="45720" rIns="91440" bIns="45720" numCol="1" anchor="t" anchorCtr="0" compatLnSpc="1"/>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dirty="0"/>
              <a:t>22</a:t>
            </a:fld>
            <a:endParaRPr lang="zh-CN" altLang="en-US" sz="1400" dirty="0"/>
          </a:p>
        </p:txBody>
      </p:sp>
      <p:grpSp>
        <p:nvGrpSpPr>
          <p:cNvPr id="64515" name="组合 19457"/>
          <p:cNvGrpSpPr/>
          <p:nvPr/>
        </p:nvGrpSpPr>
        <p:grpSpPr>
          <a:xfrm>
            <a:off x="3340735" y="1171575"/>
            <a:ext cx="8342313" cy="3023042"/>
            <a:chOff x="240" y="816"/>
            <a:chExt cx="5255" cy="2734"/>
          </a:xfrm>
        </p:grpSpPr>
        <p:sp>
          <p:nvSpPr>
            <p:cNvPr id="64516" name="椭圆 19458"/>
            <p:cNvSpPr/>
            <p:nvPr/>
          </p:nvSpPr>
          <p:spPr>
            <a:xfrm>
              <a:off x="596"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7" name="椭圆 19459"/>
            <p:cNvSpPr/>
            <p:nvPr/>
          </p:nvSpPr>
          <p:spPr>
            <a:xfrm>
              <a:off x="1460"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8" name="椭圆 19460"/>
            <p:cNvSpPr/>
            <p:nvPr/>
          </p:nvSpPr>
          <p:spPr>
            <a:xfrm>
              <a:off x="1460"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9" name="椭圆 19461"/>
            <p:cNvSpPr/>
            <p:nvPr/>
          </p:nvSpPr>
          <p:spPr>
            <a:xfrm>
              <a:off x="596"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20" name="直接连接符 19462"/>
            <p:cNvSpPr/>
            <p:nvPr/>
          </p:nvSpPr>
          <p:spPr>
            <a:xfrm>
              <a:off x="692" y="960"/>
              <a:ext cx="240" cy="0"/>
            </a:xfrm>
            <a:prstGeom prst="line">
              <a:avLst/>
            </a:prstGeom>
            <a:ln w="9525" cap="flat" cmpd="sng">
              <a:solidFill>
                <a:schemeClr val="tx1"/>
              </a:solidFill>
              <a:prstDash val="solid"/>
              <a:round/>
              <a:headEnd type="none" w="med" len="med"/>
              <a:tailEnd type="none" w="med" len="med"/>
            </a:ln>
          </p:spPr>
        </p:sp>
        <p:sp>
          <p:nvSpPr>
            <p:cNvPr id="64521" name="直接连接符 19463"/>
            <p:cNvSpPr/>
            <p:nvPr/>
          </p:nvSpPr>
          <p:spPr>
            <a:xfrm>
              <a:off x="1220" y="960"/>
              <a:ext cx="240" cy="0"/>
            </a:xfrm>
            <a:prstGeom prst="line">
              <a:avLst/>
            </a:prstGeom>
            <a:ln w="9525" cap="flat" cmpd="sng">
              <a:solidFill>
                <a:schemeClr val="tx1"/>
              </a:solidFill>
              <a:prstDash val="solid"/>
              <a:round/>
              <a:headEnd type="none" w="med" len="med"/>
              <a:tailEnd type="none" w="med" len="med"/>
            </a:ln>
          </p:spPr>
        </p:sp>
        <p:sp>
          <p:nvSpPr>
            <p:cNvPr id="64522" name="直接连接符 19464"/>
            <p:cNvSpPr/>
            <p:nvPr/>
          </p:nvSpPr>
          <p:spPr>
            <a:xfrm>
              <a:off x="692" y="1248"/>
              <a:ext cx="240" cy="0"/>
            </a:xfrm>
            <a:prstGeom prst="line">
              <a:avLst/>
            </a:prstGeom>
            <a:ln w="9525" cap="flat" cmpd="sng">
              <a:solidFill>
                <a:schemeClr val="tx1"/>
              </a:solidFill>
              <a:prstDash val="solid"/>
              <a:round/>
              <a:headEnd type="none" w="med" len="med"/>
              <a:tailEnd type="none" w="med" len="med"/>
            </a:ln>
          </p:spPr>
        </p:sp>
        <p:sp>
          <p:nvSpPr>
            <p:cNvPr id="64523" name="直接连接符 19465"/>
            <p:cNvSpPr/>
            <p:nvPr/>
          </p:nvSpPr>
          <p:spPr>
            <a:xfrm>
              <a:off x="1220" y="1248"/>
              <a:ext cx="240" cy="0"/>
            </a:xfrm>
            <a:prstGeom prst="line">
              <a:avLst/>
            </a:prstGeom>
            <a:ln w="9525" cap="flat" cmpd="sng">
              <a:solidFill>
                <a:schemeClr val="tx1"/>
              </a:solidFill>
              <a:prstDash val="solid"/>
              <a:round/>
              <a:headEnd type="none" w="med" len="med"/>
              <a:tailEnd type="none" w="med" len="med"/>
            </a:ln>
          </p:spPr>
        </p:sp>
        <p:sp>
          <p:nvSpPr>
            <p:cNvPr id="64524" name="直接连接符 19466"/>
            <p:cNvSpPr/>
            <p:nvPr/>
          </p:nvSpPr>
          <p:spPr>
            <a:xfrm>
              <a:off x="932" y="960"/>
              <a:ext cx="288" cy="288"/>
            </a:xfrm>
            <a:prstGeom prst="line">
              <a:avLst/>
            </a:prstGeom>
            <a:ln w="9525" cap="flat" cmpd="sng">
              <a:solidFill>
                <a:schemeClr val="tx1"/>
              </a:solidFill>
              <a:prstDash val="solid"/>
              <a:round/>
              <a:headEnd type="none" w="med" len="med"/>
              <a:tailEnd type="none" w="med" len="med"/>
            </a:ln>
          </p:spPr>
        </p:sp>
        <p:sp>
          <p:nvSpPr>
            <p:cNvPr id="64525" name="直接连接符 19467"/>
            <p:cNvSpPr/>
            <p:nvPr/>
          </p:nvSpPr>
          <p:spPr>
            <a:xfrm flipH="1">
              <a:off x="932" y="960"/>
              <a:ext cx="288" cy="288"/>
            </a:xfrm>
            <a:prstGeom prst="line">
              <a:avLst/>
            </a:prstGeom>
            <a:ln w="9525" cap="flat" cmpd="sng">
              <a:solidFill>
                <a:schemeClr val="tx1"/>
              </a:solidFill>
              <a:prstDash val="solid"/>
              <a:round/>
              <a:headEnd type="none" w="med" len="med"/>
              <a:tailEnd type="none" w="med" len="med"/>
            </a:ln>
          </p:spPr>
        </p:sp>
        <p:sp>
          <p:nvSpPr>
            <p:cNvPr id="64526" name="文本框 19468"/>
            <p:cNvSpPr txBox="1"/>
            <p:nvPr/>
          </p:nvSpPr>
          <p:spPr>
            <a:xfrm>
              <a:off x="240"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27" name="文本框 19469"/>
            <p:cNvSpPr txBox="1"/>
            <p:nvPr/>
          </p:nvSpPr>
          <p:spPr>
            <a:xfrm>
              <a:off x="240"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28" name="文本框 19470"/>
            <p:cNvSpPr txBox="1"/>
            <p:nvPr/>
          </p:nvSpPr>
          <p:spPr>
            <a:xfrm>
              <a:off x="1536"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29" name="文本框 19471"/>
            <p:cNvSpPr txBox="1"/>
            <p:nvPr/>
          </p:nvSpPr>
          <p:spPr>
            <a:xfrm>
              <a:off x="1536"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30" name="椭圆 19472"/>
            <p:cNvSpPr/>
            <p:nvPr/>
          </p:nvSpPr>
          <p:spPr>
            <a:xfrm>
              <a:off x="596"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1" name="椭圆 19473"/>
            <p:cNvSpPr/>
            <p:nvPr/>
          </p:nvSpPr>
          <p:spPr>
            <a:xfrm>
              <a:off x="1460"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2" name="椭圆 19474"/>
            <p:cNvSpPr/>
            <p:nvPr/>
          </p:nvSpPr>
          <p:spPr>
            <a:xfrm>
              <a:off x="1460"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3" name="椭圆 19475"/>
            <p:cNvSpPr/>
            <p:nvPr/>
          </p:nvSpPr>
          <p:spPr>
            <a:xfrm>
              <a:off x="596"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4" name="直接连接符 19476"/>
            <p:cNvSpPr/>
            <p:nvPr/>
          </p:nvSpPr>
          <p:spPr>
            <a:xfrm>
              <a:off x="692" y="1536"/>
              <a:ext cx="240" cy="0"/>
            </a:xfrm>
            <a:prstGeom prst="line">
              <a:avLst/>
            </a:prstGeom>
            <a:ln w="9525" cap="flat" cmpd="sng">
              <a:solidFill>
                <a:schemeClr val="tx1"/>
              </a:solidFill>
              <a:prstDash val="solid"/>
              <a:round/>
              <a:headEnd type="none" w="med" len="med"/>
              <a:tailEnd type="none" w="med" len="med"/>
            </a:ln>
          </p:spPr>
        </p:sp>
        <p:sp>
          <p:nvSpPr>
            <p:cNvPr id="64535" name="直接连接符 19477"/>
            <p:cNvSpPr/>
            <p:nvPr/>
          </p:nvSpPr>
          <p:spPr>
            <a:xfrm>
              <a:off x="1220" y="1536"/>
              <a:ext cx="240" cy="0"/>
            </a:xfrm>
            <a:prstGeom prst="line">
              <a:avLst/>
            </a:prstGeom>
            <a:ln w="9525" cap="flat" cmpd="sng">
              <a:solidFill>
                <a:schemeClr val="tx1"/>
              </a:solidFill>
              <a:prstDash val="solid"/>
              <a:round/>
              <a:headEnd type="none" w="med" len="med"/>
              <a:tailEnd type="none" w="med" len="med"/>
            </a:ln>
          </p:spPr>
        </p:sp>
        <p:sp>
          <p:nvSpPr>
            <p:cNvPr id="64536" name="直接连接符 19478"/>
            <p:cNvSpPr/>
            <p:nvPr/>
          </p:nvSpPr>
          <p:spPr>
            <a:xfrm>
              <a:off x="692" y="1824"/>
              <a:ext cx="240" cy="0"/>
            </a:xfrm>
            <a:prstGeom prst="line">
              <a:avLst/>
            </a:prstGeom>
            <a:ln w="9525" cap="flat" cmpd="sng">
              <a:solidFill>
                <a:schemeClr val="tx1"/>
              </a:solidFill>
              <a:prstDash val="solid"/>
              <a:round/>
              <a:headEnd type="none" w="med" len="med"/>
              <a:tailEnd type="none" w="med" len="med"/>
            </a:ln>
          </p:spPr>
        </p:sp>
        <p:sp>
          <p:nvSpPr>
            <p:cNvPr id="64537" name="直接连接符 19479"/>
            <p:cNvSpPr/>
            <p:nvPr/>
          </p:nvSpPr>
          <p:spPr>
            <a:xfrm>
              <a:off x="1220" y="1824"/>
              <a:ext cx="240" cy="0"/>
            </a:xfrm>
            <a:prstGeom prst="line">
              <a:avLst/>
            </a:prstGeom>
            <a:ln w="9525" cap="flat" cmpd="sng">
              <a:solidFill>
                <a:schemeClr val="tx1"/>
              </a:solidFill>
              <a:prstDash val="solid"/>
              <a:round/>
              <a:headEnd type="none" w="med" len="med"/>
              <a:tailEnd type="none" w="med" len="med"/>
            </a:ln>
          </p:spPr>
        </p:sp>
        <p:sp>
          <p:nvSpPr>
            <p:cNvPr id="64538" name="直接连接符 19480"/>
            <p:cNvSpPr/>
            <p:nvPr/>
          </p:nvSpPr>
          <p:spPr>
            <a:xfrm>
              <a:off x="932" y="1536"/>
              <a:ext cx="288" cy="288"/>
            </a:xfrm>
            <a:prstGeom prst="line">
              <a:avLst/>
            </a:prstGeom>
            <a:ln w="9525" cap="flat" cmpd="sng">
              <a:solidFill>
                <a:schemeClr val="tx1"/>
              </a:solidFill>
              <a:prstDash val="solid"/>
              <a:round/>
              <a:headEnd type="none" w="med" len="med"/>
              <a:tailEnd type="none" w="med" len="med"/>
            </a:ln>
          </p:spPr>
        </p:sp>
        <p:sp>
          <p:nvSpPr>
            <p:cNvPr id="64539" name="直接连接符 19481"/>
            <p:cNvSpPr/>
            <p:nvPr/>
          </p:nvSpPr>
          <p:spPr>
            <a:xfrm flipH="1">
              <a:off x="932" y="1536"/>
              <a:ext cx="288" cy="288"/>
            </a:xfrm>
            <a:prstGeom prst="line">
              <a:avLst/>
            </a:prstGeom>
            <a:ln w="9525" cap="flat" cmpd="sng">
              <a:solidFill>
                <a:schemeClr val="tx1"/>
              </a:solidFill>
              <a:prstDash val="solid"/>
              <a:round/>
              <a:headEnd type="none" w="med" len="med"/>
              <a:tailEnd type="none" w="med" len="med"/>
            </a:ln>
          </p:spPr>
        </p:sp>
        <p:sp>
          <p:nvSpPr>
            <p:cNvPr id="64540" name="文本框 19482"/>
            <p:cNvSpPr txBox="1"/>
            <p:nvPr/>
          </p:nvSpPr>
          <p:spPr>
            <a:xfrm>
              <a:off x="240"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41" name="文本框 19483"/>
            <p:cNvSpPr txBox="1"/>
            <p:nvPr/>
          </p:nvSpPr>
          <p:spPr>
            <a:xfrm>
              <a:off x="240"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42" name="文本框 19484"/>
            <p:cNvSpPr txBox="1"/>
            <p:nvPr/>
          </p:nvSpPr>
          <p:spPr>
            <a:xfrm>
              <a:off x="1536"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43" name="文本框 19485"/>
            <p:cNvSpPr txBox="1"/>
            <p:nvPr/>
          </p:nvSpPr>
          <p:spPr>
            <a:xfrm>
              <a:off x="1536"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44" name="椭圆 19486"/>
            <p:cNvSpPr/>
            <p:nvPr/>
          </p:nvSpPr>
          <p:spPr>
            <a:xfrm>
              <a:off x="596"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5" name="椭圆 19487"/>
            <p:cNvSpPr/>
            <p:nvPr/>
          </p:nvSpPr>
          <p:spPr>
            <a:xfrm>
              <a:off x="1460"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6" name="椭圆 19488"/>
            <p:cNvSpPr/>
            <p:nvPr/>
          </p:nvSpPr>
          <p:spPr>
            <a:xfrm>
              <a:off x="1460"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7" name="椭圆 19489"/>
            <p:cNvSpPr/>
            <p:nvPr/>
          </p:nvSpPr>
          <p:spPr>
            <a:xfrm>
              <a:off x="596"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8" name="直接连接符 19490"/>
            <p:cNvSpPr/>
            <p:nvPr/>
          </p:nvSpPr>
          <p:spPr>
            <a:xfrm>
              <a:off x="692" y="2112"/>
              <a:ext cx="240" cy="0"/>
            </a:xfrm>
            <a:prstGeom prst="line">
              <a:avLst/>
            </a:prstGeom>
            <a:ln w="9525" cap="flat" cmpd="sng">
              <a:solidFill>
                <a:schemeClr val="tx1"/>
              </a:solidFill>
              <a:prstDash val="solid"/>
              <a:round/>
              <a:headEnd type="none" w="med" len="med"/>
              <a:tailEnd type="none" w="med" len="med"/>
            </a:ln>
          </p:spPr>
        </p:sp>
        <p:sp>
          <p:nvSpPr>
            <p:cNvPr id="64549" name="直接连接符 19491"/>
            <p:cNvSpPr/>
            <p:nvPr/>
          </p:nvSpPr>
          <p:spPr>
            <a:xfrm>
              <a:off x="1220" y="2112"/>
              <a:ext cx="240" cy="0"/>
            </a:xfrm>
            <a:prstGeom prst="line">
              <a:avLst/>
            </a:prstGeom>
            <a:ln w="9525" cap="flat" cmpd="sng">
              <a:solidFill>
                <a:schemeClr val="tx1"/>
              </a:solidFill>
              <a:prstDash val="solid"/>
              <a:round/>
              <a:headEnd type="none" w="med" len="med"/>
              <a:tailEnd type="none" w="med" len="med"/>
            </a:ln>
          </p:spPr>
        </p:sp>
        <p:sp>
          <p:nvSpPr>
            <p:cNvPr id="64550" name="直接连接符 19492"/>
            <p:cNvSpPr/>
            <p:nvPr/>
          </p:nvSpPr>
          <p:spPr>
            <a:xfrm>
              <a:off x="692" y="2400"/>
              <a:ext cx="240" cy="0"/>
            </a:xfrm>
            <a:prstGeom prst="line">
              <a:avLst/>
            </a:prstGeom>
            <a:ln w="9525" cap="flat" cmpd="sng">
              <a:solidFill>
                <a:schemeClr val="tx1"/>
              </a:solidFill>
              <a:prstDash val="solid"/>
              <a:round/>
              <a:headEnd type="none" w="med" len="med"/>
              <a:tailEnd type="none" w="med" len="med"/>
            </a:ln>
          </p:spPr>
        </p:sp>
        <p:sp>
          <p:nvSpPr>
            <p:cNvPr id="64551" name="直接连接符 19493"/>
            <p:cNvSpPr/>
            <p:nvPr/>
          </p:nvSpPr>
          <p:spPr>
            <a:xfrm>
              <a:off x="1220" y="2400"/>
              <a:ext cx="240" cy="0"/>
            </a:xfrm>
            <a:prstGeom prst="line">
              <a:avLst/>
            </a:prstGeom>
            <a:ln w="9525" cap="flat" cmpd="sng">
              <a:solidFill>
                <a:schemeClr val="tx1"/>
              </a:solidFill>
              <a:prstDash val="solid"/>
              <a:round/>
              <a:headEnd type="none" w="med" len="med"/>
              <a:tailEnd type="none" w="med" len="med"/>
            </a:ln>
          </p:spPr>
        </p:sp>
        <p:sp>
          <p:nvSpPr>
            <p:cNvPr id="64552" name="直接连接符 19494"/>
            <p:cNvSpPr/>
            <p:nvPr/>
          </p:nvSpPr>
          <p:spPr>
            <a:xfrm>
              <a:off x="932" y="2112"/>
              <a:ext cx="288" cy="288"/>
            </a:xfrm>
            <a:prstGeom prst="line">
              <a:avLst/>
            </a:prstGeom>
            <a:ln w="9525" cap="flat" cmpd="sng">
              <a:solidFill>
                <a:schemeClr val="tx1"/>
              </a:solidFill>
              <a:prstDash val="solid"/>
              <a:round/>
              <a:headEnd type="none" w="med" len="med"/>
              <a:tailEnd type="none" w="med" len="med"/>
            </a:ln>
          </p:spPr>
        </p:sp>
        <p:sp>
          <p:nvSpPr>
            <p:cNvPr id="64553" name="直接连接符 19495"/>
            <p:cNvSpPr/>
            <p:nvPr/>
          </p:nvSpPr>
          <p:spPr>
            <a:xfrm flipH="1">
              <a:off x="932" y="2112"/>
              <a:ext cx="288" cy="288"/>
            </a:xfrm>
            <a:prstGeom prst="line">
              <a:avLst/>
            </a:prstGeom>
            <a:ln w="9525" cap="flat" cmpd="sng">
              <a:solidFill>
                <a:schemeClr val="tx1"/>
              </a:solidFill>
              <a:prstDash val="solid"/>
              <a:round/>
              <a:headEnd type="none" w="med" len="med"/>
              <a:tailEnd type="none" w="med" len="med"/>
            </a:ln>
          </p:spPr>
        </p:sp>
        <p:sp>
          <p:nvSpPr>
            <p:cNvPr id="64554" name="文本框 19496"/>
            <p:cNvSpPr txBox="1"/>
            <p:nvPr/>
          </p:nvSpPr>
          <p:spPr>
            <a:xfrm>
              <a:off x="240"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555" name="文本框 19497"/>
            <p:cNvSpPr txBox="1"/>
            <p:nvPr/>
          </p:nvSpPr>
          <p:spPr>
            <a:xfrm>
              <a:off x="240"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556" name="文本框 19498"/>
            <p:cNvSpPr txBox="1"/>
            <p:nvPr/>
          </p:nvSpPr>
          <p:spPr>
            <a:xfrm>
              <a:off x="1536"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557" name="文本框 19499"/>
            <p:cNvSpPr txBox="1"/>
            <p:nvPr/>
          </p:nvSpPr>
          <p:spPr>
            <a:xfrm>
              <a:off x="1536"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558" name="椭圆 19500"/>
            <p:cNvSpPr/>
            <p:nvPr/>
          </p:nvSpPr>
          <p:spPr>
            <a:xfrm>
              <a:off x="596"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59" name="椭圆 19501"/>
            <p:cNvSpPr/>
            <p:nvPr/>
          </p:nvSpPr>
          <p:spPr>
            <a:xfrm>
              <a:off x="1460"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0" name="椭圆 19502"/>
            <p:cNvSpPr/>
            <p:nvPr/>
          </p:nvSpPr>
          <p:spPr>
            <a:xfrm>
              <a:off x="1460"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1" name="椭圆 19503"/>
            <p:cNvSpPr/>
            <p:nvPr/>
          </p:nvSpPr>
          <p:spPr>
            <a:xfrm>
              <a:off x="596"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2" name="直接连接符 19504"/>
            <p:cNvSpPr/>
            <p:nvPr/>
          </p:nvSpPr>
          <p:spPr>
            <a:xfrm>
              <a:off x="692" y="2688"/>
              <a:ext cx="240" cy="0"/>
            </a:xfrm>
            <a:prstGeom prst="line">
              <a:avLst/>
            </a:prstGeom>
            <a:ln w="9525" cap="flat" cmpd="sng">
              <a:solidFill>
                <a:schemeClr val="tx1"/>
              </a:solidFill>
              <a:prstDash val="solid"/>
              <a:round/>
              <a:headEnd type="none" w="med" len="med"/>
              <a:tailEnd type="none" w="med" len="med"/>
            </a:ln>
          </p:spPr>
        </p:sp>
        <p:sp>
          <p:nvSpPr>
            <p:cNvPr id="64563" name="直接连接符 19505"/>
            <p:cNvSpPr/>
            <p:nvPr/>
          </p:nvSpPr>
          <p:spPr>
            <a:xfrm>
              <a:off x="1220" y="2688"/>
              <a:ext cx="240" cy="0"/>
            </a:xfrm>
            <a:prstGeom prst="line">
              <a:avLst/>
            </a:prstGeom>
            <a:ln w="9525" cap="flat" cmpd="sng">
              <a:solidFill>
                <a:schemeClr val="tx1"/>
              </a:solidFill>
              <a:prstDash val="solid"/>
              <a:round/>
              <a:headEnd type="none" w="med" len="med"/>
              <a:tailEnd type="none" w="med" len="med"/>
            </a:ln>
          </p:spPr>
        </p:sp>
        <p:sp>
          <p:nvSpPr>
            <p:cNvPr id="64564" name="直接连接符 19506"/>
            <p:cNvSpPr/>
            <p:nvPr/>
          </p:nvSpPr>
          <p:spPr>
            <a:xfrm>
              <a:off x="692" y="2976"/>
              <a:ext cx="240" cy="0"/>
            </a:xfrm>
            <a:prstGeom prst="line">
              <a:avLst/>
            </a:prstGeom>
            <a:ln w="9525" cap="flat" cmpd="sng">
              <a:solidFill>
                <a:schemeClr val="tx1"/>
              </a:solidFill>
              <a:prstDash val="solid"/>
              <a:round/>
              <a:headEnd type="none" w="med" len="med"/>
              <a:tailEnd type="none" w="med" len="med"/>
            </a:ln>
          </p:spPr>
        </p:sp>
        <p:sp>
          <p:nvSpPr>
            <p:cNvPr id="64565" name="直接连接符 19507"/>
            <p:cNvSpPr/>
            <p:nvPr/>
          </p:nvSpPr>
          <p:spPr>
            <a:xfrm>
              <a:off x="1220" y="2976"/>
              <a:ext cx="240" cy="0"/>
            </a:xfrm>
            <a:prstGeom prst="line">
              <a:avLst/>
            </a:prstGeom>
            <a:ln w="9525" cap="flat" cmpd="sng">
              <a:solidFill>
                <a:schemeClr val="tx1"/>
              </a:solidFill>
              <a:prstDash val="solid"/>
              <a:round/>
              <a:headEnd type="none" w="med" len="med"/>
              <a:tailEnd type="none" w="med" len="med"/>
            </a:ln>
          </p:spPr>
        </p:sp>
        <p:sp>
          <p:nvSpPr>
            <p:cNvPr id="64566" name="直接连接符 19508"/>
            <p:cNvSpPr/>
            <p:nvPr/>
          </p:nvSpPr>
          <p:spPr>
            <a:xfrm>
              <a:off x="932" y="2688"/>
              <a:ext cx="288" cy="288"/>
            </a:xfrm>
            <a:prstGeom prst="line">
              <a:avLst/>
            </a:prstGeom>
            <a:ln w="9525" cap="flat" cmpd="sng">
              <a:solidFill>
                <a:schemeClr val="tx1"/>
              </a:solidFill>
              <a:prstDash val="solid"/>
              <a:round/>
              <a:headEnd type="none" w="med" len="med"/>
              <a:tailEnd type="none" w="med" len="med"/>
            </a:ln>
          </p:spPr>
        </p:sp>
        <p:sp>
          <p:nvSpPr>
            <p:cNvPr id="64567" name="直接连接符 19509"/>
            <p:cNvSpPr/>
            <p:nvPr/>
          </p:nvSpPr>
          <p:spPr>
            <a:xfrm flipH="1">
              <a:off x="932" y="2688"/>
              <a:ext cx="288" cy="288"/>
            </a:xfrm>
            <a:prstGeom prst="line">
              <a:avLst/>
            </a:prstGeom>
            <a:ln w="9525" cap="flat" cmpd="sng">
              <a:solidFill>
                <a:schemeClr val="tx1"/>
              </a:solidFill>
              <a:prstDash val="solid"/>
              <a:round/>
              <a:headEnd type="none" w="med" len="med"/>
              <a:tailEnd type="none" w="med" len="med"/>
            </a:ln>
          </p:spPr>
        </p:sp>
        <p:sp>
          <p:nvSpPr>
            <p:cNvPr id="64568" name="文本框 19510"/>
            <p:cNvSpPr txBox="1"/>
            <p:nvPr/>
          </p:nvSpPr>
          <p:spPr>
            <a:xfrm>
              <a:off x="240"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569" name="文本框 19511"/>
            <p:cNvSpPr txBox="1"/>
            <p:nvPr/>
          </p:nvSpPr>
          <p:spPr>
            <a:xfrm>
              <a:off x="240"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570" name="文本框 19512"/>
            <p:cNvSpPr txBox="1"/>
            <p:nvPr/>
          </p:nvSpPr>
          <p:spPr>
            <a:xfrm>
              <a:off x="1536"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571" name="文本框 19513"/>
            <p:cNvSpPr txBox="1"/>
            <p:nvPr/>
          </p:nvSpPr>
          <p:spPr>
            <a:xfrm>
              <a:off x="1536"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572" name="椭圆 19514"/>
            <p:cNvSpPr/>
            <p:nvPr/>
          </p:nvSpPr>
          <p:spPr>
            <a:xfrm>
              <a:off x="2400"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3" name="椭圆 19515"/>
            <p:cNvSpPr/>
            <p:nvPr/>
          </p:nvSpPr>
          <p:spPr>
            <a:xfrm>
              <a:off x="3264"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4" name="椭圆 19516"/>
            <p:cNvSpPr/>
            <p:nvPr/>
          </p:nvSpPr>
          <p:spPr>
            <a:xfrm>
              <a:off x="3264"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5" name="椭圆 19517"/>
            <p:cNvSpPr/>
            <p:nvPr/>
          </p:nvSpPr>
          <p:spPr>
            <a:xfrm>
              <a:off x="2400"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6" name="直接连接符 19518"/>
            <p:cNvSpPr/>
            <p:nvPr/>
          </p:nvSpPr>
          <p:spPr>
            <a:xfrm>
              <a:off x="2496" y="960"/>
              <a:ext cx="240" cy="0"/>
            </a:xfrm>
            <a:prstGeom prst="line">
              <a:avLst/>
            </a:prstGeom>
            <a:ln w="9525" cap="flat" cmpd="sng">
              <a:solidFill>
                <a:schemeClr val="tx1"/>
              </a:solidFill>
              <a:prstDash val="solid"/>
              <a:round/>
              <a:headEnd type="none" w="med" len="med"/>
              <a:tailEnd type="none" w="med" len="med"/>
            </a:ln>
          </p:spPr>
        </p:sp>
        <p:sp>
          <p:nvSpPr>
            <p:cNvPr id="64577" name="直接连接符 19519"/>
            <p:cNvSpPr/>
            <p:nvPr/>
          </p:nvSpPr>
          <p:spPr>
            <a:xfrm>
              <a:off x="3024" y="960"/>
              <a:ext cx="240" cy="0"/>
            </a:xfrm>
            <a:prstGeom prst="line">
              <a:avLst/>
            </a:prstGeom>
            <a:ln w="9525" cap="flat" cmpd="sng">
              <a:solidFill>
                <a:schemeClr val="tx1"/>
              </a:solidFill>
              <a:prstDash val="solid"/>
              <a:round/>
              <a:headEnd type="none" w="med" len="med"/>
              <a:tailEnd type="none" w="med" len="med"/>
            </a:ln>
          </p:spPr>
        </p:sp>
        <p:sp>
          <p:nvSpPr>
            <p:cNvPr id="64578" name="直接连接符 19520"/>
            <p:cNvSpPr/>
            <p:nvPr/>
          </p:nvSpPr>
          <p:spPr>
            <a:xfrm>
              <a:off x="2496" y="1248"/>
              <a:ext cx="240" cy="0"/>
            </a:xfrm>
            <a:prstGeom prst="line">
              <a:avLst/>
            </a:prstGeom>
            <a:ln w="9525" cap="flat" cmpd="sng">
              <a:solidFill>
                <a:schemeClr val="tx1"/>
              </a:solidFill>
              <a:prstDash val="solid"/>
              <a:round/>
              <a:headEnd type="none" w="med" len="med"/>
              <a:tailEnd type="none" w="med" len="med"/>
            </a:ln>
          </p:spPr>
        </p:sp>
        <p:sp>
          <p:nvSpPr>
            <p:cNvPr id="64579" name="直接连接符 19521"/>
            <p:cNvSpPr/>
            <p:nvPr/>
          </p:nvSpPr>
          <p:spPr>
            <a:xfrm>
              <a:off x="3024" y="1248"/>
              <a:ext cx="240" cy="0"/>
            </a:xfrm>
            <a:prstGeom prst="line">
              <a:avLst/>
            </a:prstGeom>
            <a:ln w="9525" cap="flat" cmpd="sng">
              <a:solidFill>
                <a:schemeClr val="tx1"/>
              </a:solidFill>
              <a:prstDash val="solid"/>
              <a:round/>
              <a:headEnd type="none" w="med" len="med"/>
              <a:tailEnd type="none" w="med" len="med"/>
            </a:ln>
          </p:spPr>
        </p:sp>
        <p:sp>
          <p:nvSpPr>
            <p:cNvPr id="64580" name="直接连接符 19522"/>
            <p:cNvSpPr/>
            <p:nvPr/>
          </p:nvSpPr>
          <p:spPr>
            <a:xfrm>
              <a:off x="2736" y="960"/>
              <a:ext cx="288" cy="576"/>
            </a:xfrm>
            <a:prstGeom prst="line">
              <a:avLst/>
            </a:prstGeom>
            <a:ln w="9525" cap="flat" cmpd="sng">
              <a:solidFill>
                <a:schemeClr val="tx1"/>
              </a:solidFill>
              <a:prstDash val="solid"/>
              <a:round/>
              <a:headEnd type="none" w="med" len="med"/>
              <a:tailEnd type="none" w="med" len="med"/>
            </a:ln>
          </p:spPr>
        </p:sp>
        <p:sp>
          <p:nvSpPr>
            <p:cNvPr id="64581" name="直接连接符 19523"/>
            <p:cNvSpPr/>
            <p:nvPr/>
          </p:nvSpPr>
          <p:spPr>
            <a:xfrm flipH="1" flipV="1">
              <a:off x="2736" y="1248"/>
              <a:ext cx="288" cy="576"/>
            </a:xfrm>
            <a:prstGeom prst="line">
              <a:avLst/>
            </a:prstGeom>
            <a:ln w="9525" cap="flat" cmpd="sng">
              <a:solidFill>
                <a:schemeClr val="tx1"/>
              </a:solidFill>
              <a:prstDash val="solid"/>
              <a:round/>
              <a:headEnd type="none" w="med" len="med"/>
              <a:tailEnd type="none" w="med" len="med"/>
            </a:ln>
          </p:spPr>
        </p:sp>
        <p:sp>
          <p:nvSpPr>
            <p:cNvPr id="64582" name="文本框 19524"/>
            <p:cNvSpPr txBox="1"/>
            <p:nvPr/>
          </p:nvSpPr>
          <p:spPr>
            <a:xfrm>
              <a:off x="2044"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83" name="文本框 19525"/>
            <p:cNvSpPr txBox="1"/>
            <p:nvPr/>
          </p:nvSpPr>
          <p:spPr>
            <a:xfrm>
              <a:off x="2044"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84" name="文本框 19526"/>
            <p:cNvSpPr txBox="1"/>
            <p:nvPr/>
          </p:nvSpPr>
          <p:spPr>
            <a:xfrm>
              <a:off x="3340"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85" name="文本框 19527"/>
            <p:cNvSpPr txBox="1"/>
            <p:nvPr/>
          </p:nvSpPr>
          <p:spPr>
            <a:xfrm>
              <a:off x="3340"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86" name="椭圆 19528"/>
            <p:cNvSpPr/>
            <p:nvPr/>
          </p:nvSpPr>
          <p:spPr>
            <a:xfrm>
              <a:off x="2400"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7" name="椭圆 19529"/>
            <p:cNvSpPr/>
            <p:nvPr/>
          </p:nvSpPr>
          <p:spPr>
            <a:xfrm>
              <a:off x="3264"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8" name="椭圆 19530"/>
            <p:cNvSpPr/>
            <p:nvPr/>
          </p:nvSpPr>
          <p:spPr>
            <a:xfrm>
              <a:off x="3264"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9" name="椭圆 19531"/>
            <p:cNvSpPr/>
            <p:nvPr/>
          </p:nvSpPr>
          <p:spPr>
            <a:xfrm>
              <a:off x="2400"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90" name="直接连接符 19532"/>
            <p:cNvSpPr/>
            <p:nvPr/>
          </p:nvSpPr>
          <p:spPr>
            <a:xfrm>
              <a:off x="2496" y="1536"/>
              <a:ext cx="240" cy="0"/>
            </a:xfrm>
            <a:prstGeom prst="line">
              <a:avLst/>
            </a:prstGeom>
            <a:ln w="9525" cap="flat" cmpd="sng">
              <a:solidFill>
                <a:schemeClr val="tx1"/>
              </a:solidFill>
              <a:prstDash val="solid"/>
              <a:round/>
              <a:headEnd type="none" w="med" len="med"/>
              <a:tailEnd type="none" w="med" len="med"/>
            </a:ln>
          </p:spPr>
        </p:sp>
        <p:sp>
          <p:nvSpPr>
            <p:cNvPr id="64591" name="直接连接符 19533"/>
            <p:cNvSpPr/>
            <p:nvPr/>
          </p:nvSpPr>
          <p:spPr>
            <a:xfrm>
              <a:off x="3024" y="1536"/>
              <a:ext cx="240" cy="0"/>
            </a:xfrm>
            <a:prstGeom prst="line">
              <a:avLst/>
            </a:prstGeom>
            <a:ln w="9525" cap="flat" cmpd="sng">
              <a:solidFill>
                <a:schemeClr val="tx1"/>
              </a:solidFill>
              <a:prstDash val="solid"/>
              <a:round/>
              <a:headEnd type="none" w="med" len="med"/>
              <a:tailEnd type="none" w="med" len="med"/>
            </a:ln>
          </p:spPr>
        </p:sp>
        <p:sp>
          <p:nvSpPr>
            <p:cNvPr id="64592" name="直接连接符 19534"/>
            <p:cNvSpPr/>
            <p:nvPr/>
          </p:nvSpPr>
          <p:spPr>
            <a:xfrm>
              <a:off x="2496" y="1824"/>
              <a:ext cx="240" cy="0"/>
            </a:xfrm>
            <a:prstGeom prst="line">
              <a:avLst/>
            </a:prstGeom>
            <a:ln w="9525" cap="flat" cmpd="sng">
              <a:solidFill>
                <a:schemeClr val="tx1"/>
              </a:solidFill>
              <a:prstDash val="solid"/>
              <a:round/>
              <a:headEnd type="none" w="med" len="med"/>
              <a:tailEnd type="none" w="med" len="med"/>
            </a:ln>
          </p:spPr>
        </p:sp>
        <p:sp>
          <p:nvSpPr>
            <p:cNvPr id="64593" name="直接连接符 19535"/>
            <p:cNvSpPr/>
            <p:nvPr/>
          </p:nvSpPr>
          <p:spPr>
            <a:xfrm>
              <a:off x="3024" y="1824"/>
              <a:ext cx="240" cy="0"/>
            </a:xfrm>
            <a:prstGeom prst="line">
              <a:avLst/>
            </a:prstGeom>
            <a:ln w="9525" cap="flat" cmpd="sng">
              <a:solidFill>
                <a:schemeClr val="tx1"/>
              </a:solidFill>
              <a:prstDash val="solid"/>
              <a:round/>
              <a:headEnd type="none" w="med" len="med"/>
              <a:tailEnd type="none" w="med" len="med"/>
            </a:ln>
          </p:spPr>
        </p:sp>
        <p:sp>
          <p:nvSpPr>
            <p:cNvPr id="64594" name="直接连接符 19536"/>
            <p:cNvSpPr/>
            <p:nvPr/>
          </p:nvSpPr>
          <p:spPr>
            <a:xfrm flipV="1">
              <a:off x="2736" y="960"/>
              <a:ext cx="288" cy="576"/>
            </a:xfrm>
            <a:prstGeom prst="line">
              <a:avLst/>
            </a:prstGeom>
            <a:ln w="9525" cap="flat" cmpd="sng">
              <a:solidFill>
                <a:schemeClr val="tx1"/>
              </a:solidFill>
              <a:prstDash val="solid"/>
              <a:round/>
              <a:headEnd type="none" w="med" len="med"/>
              <a:tailEnd type="none" w="med" len="med"/>
            </a:ln>
          </p:spPr>
        </p:sp>
        <p:sp>
          <p:nvSpPr>
            <p:cNvPr id="64595" name="直接连接符 19537"/>
            <p:cNvSpPr/>
            <p:nvPr/>
          </p:nvSpPr>
          <p:spPr>
            <a:xfrm flipH="1">
              <a:off x="2736" y="1248"/>
              <a:ext cx="288" cy="576"/>
            </a:xfrm>
            <a:prstGeom prst="line">
              <a:avLst/>
            </a:prstGeom>
            <a:ln w="9525" cap="flat" cmpd="sng">
              <a:solidFill>
                <a:schemeClr val="tx1"/>
              </a:solidFill>
              <a:prstDash val="solid"/>
              <a:round/>
              <a:headEnd type="none" w="med" len="med"/>
              <a:tailEnd type="none" w="med" len="med"/>
            </a:ln>
          </p:spPr>
        </p:sp>
        <p:sp>
          <p:nvSpPr>
            <p:cNvPr id="64596" name="文本框 19538"/>
            <p:cNvSpPr txBox="1"/>
            <p:nvPr/>
          </p:nvSpPr>
          <p:spPr>
            <a:xfrm>
              <a:off x="2044"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97" name="文本框 19539"/>
            <p:cNvSpPr txBox="1"/>
            <p:nvPr/>
          </p:nvSpPr>
          <p:spPr>
            <a:xfrm>
              <a:off x="2044"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98" name="文本框 19540"/>
            <p:cNvSpPr txBox="1"/>
            <p:nvPr/>
          </p:nvSpPr>
          <p:spPr>
            <a:xfrm>
              <a:off x="3340"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99" name="文本框 19541"/>
            <p:cNvSpPr txBox="1"/>
            <p:nvPr/>
          </p:nvSpPr>
          <p:spPr>
            <a:xfrm>
              <a:off x="3340"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00" name="椭圆 19542"/>
            <p:cNvSpPr/>
            <p:nvPr/>
          </p:nvSpPr>
          <p:spPr>
            <a:xfrm>
              <a:off x="2400"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1" name="椭圆 19543"/>
            <p:cNvSpPr/>
            <p:nvPr/>
          </p:nvSpPr>
          <p:spPr>
            <a:xfrm>
              <a:off x="3264"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2" name="椭圆 19544"/>
            <p:cNvSpPr/>
            <p:nvPr/>
          </p:nvSpPr>
          <p:spPr>
            <a:xfrm>
              <a:off x="3264"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3" name="椭圆 19545"/>
            <p:cNvSpPr/>
            <p:nvPr/>
          </p:nvSpPr>
          <p:spPr>
            <a:xfrm>
              <a:off x="2400"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4" name="直接连接符 19546"/>
            <p:cNvSpPr/>
            <p:nvPr/>
          </p:nvSpPr>
          <p:spPr>
            <a:xfrm>
              <a:off x="2496" y="2112"/>
              <a:ext cx="240" cy="0"/>
            </a:xfrm>
            <a:prstGeom prst="line">
              <a:avLst/>
            </a:prstGeom>
            <a:ln w="9525" cap="flat" cmpd="sng">
              <a:solidFill>
                <a:schemeClr val="tx1"/>
              </a:solidFill>
              <a:prstDash val="solid"/>
              <a:round/>
              <a:headEnd type="none" w="med" len="med"/>
              <a:tailEnd type="none" w="med" len="med"/>
            </a:ln>
          </p:spPr>
        </p:sp>
        <p:sp>
          <p:nvSpPr>
            <p:cNvPr id="64605" name="直接连接符 19547"/>
            <p:cNvSpPr/>
            <p:nvPr/>
          </p:nvSpPr>
          <p:spPr>
            <a:xfrm>
              <a:off x="3024" y="2112"/>
              <a:ext cx="240" cy="0"/>
            </a:xfrm>
            <a:prstGeom prst="line">
              <a:avLst/>
            </a:prstGeom>
            <a:ln w="9525" cap="flat" cmpd="sng">
              <a:solidFill>
                <a:schemeClr val="tx1"/>
              </a:solidFill>
              <a:prstDash val="solid"/>
              <a:round/>
              <a:headEnd type="none" w="med" len="med"/>
              <a:tailEnd type="none" w="med" len="med"/>
            </a:ln>
          </p:spPr>
        </p:sp>
        <p:sp>
          <p:nvSpPr>
            <p:cNvPr id="64606" name="直接连接符 19548"/>
            <p:cNvSpPr/>
            <p:nvPr/>
          </p:nvSpPr>
          <p:spPr>
            <a:xfrm>
              <a:off x="2496" y="2400"/>
              <a:ext cx="240" cy="0"/>
            </a:xfrm>
            <a:prstGeom prst="line">
              <a:avLst/>
            </a:prstGeom>
            <a:ln w="9525" cap="flat" cmpd="sng">
              <a:solidFill>
                <a:schemeClr val="tx1"/>
              </a:solidFill>
              <a:prstDash val="solid"/>
              <a:round/>
              <a:headEnd type="none" w="med" len="med"/>
              <a:tailEnd type="none" w="med" len="med"/>
            </a:ln>
          </p:spPr>
        </p:sp>
        <p:sp>
          <p:nvSpPr>
            <p:cNvPr id="64607" name="直接连接符 19549"/>
            <p:cNvSpPr/>
            <p:nvPr/>
          </p:nvSpPr>
          <p:spPr>
            <a:xfrm>
              <a:off x="3024" y="2400"/>
              <a:ext cx="240" cy="0"/>
            </a:xfrm>
            <a:prstGeom prst="line">
              <a:avLst/>
            </a:prstGeom>
            <a:ln w="9525" cap="flat" cmpd="sng">
              <a:solidFill>
                <a:schemeClr val="tx1"/>
              </a:solidFill>
              <a:prstDash val="solid"/>
              <a:round/>
              <a:headEnd type="none" w="med" len="med"/>
              <a:tailEnd type="none" w="med" len="med"/>
            </a:ln>
          </p:spPr>
        </p:sp>
        <p:sp>
          <p:nvSpPr>
            <p:cNvPr id="64608" name="直接连接符 19550"/>
            <p:cNvSpPr/>
            <p:nvPr/>
          </p:nvSpPr>
          <p:spPr>
            <a:xfrm>
              <a:off x="2736" y="2112"/>
              <a:ext cx="288" cy="576"/>
            </a:xfrm>
            <a:prstGeom prst="line">
              <a:avLst/>
            </a:prstGeom>
            <a:ln w="9525" cap="flat" cmpd="sng">
              <a:solidFill>
                <a:schemeClr val="tx1"/>
              </a:solidFill>
              <a:prstDash val="solid"/>
              <a:round/>
              <a:headEnd type="none" w="med" len="med"/>
              <a:tailEnd type="none" w="med" len="med"/>
            </a:ln>
          </p:spPr>
        </p:sp>
        <p:sp>
          <p:nvSpPr>
            <p:cNvPr id="64609" name="直接连接符 19551"/>
            <p:cNvSpPr/>
            <p:nvPr/>
          </p:nvSpPr>
          <p:spPr>
            <a:xfrm flipH="1" flipV="1">
              <a:off x="2736" y="2400"/>
              <a:ext cx="288" cy="576"/>
            </a:xfrm>
            <a:prstGeom prst="line">
              <a:avLst/>
            </a:prstGeom>
            <a:ln w="9525" cap="flat" cmpd="sng">
              <a:solidFill>
                <a:schemeClr val="tx1"/>
              </a:solidFill>
              <a:prstDash val="solid"/>
              <a:round/>
              <a:headEnd type="none" w="med" len="med"/>
              <a:tailEnd type="none" w="med" len="med"/>
            </a:ln>
          </p:spPr>
        </p:sp>
        <p:sp>
          <p:nvSpPr>
            <p:cNvPr id="64610" name="文本框 19552"/>
            <p:cNvSpPr txBox="1"/>
            <p:nvPr/>
          </p:nvSpPr>
          <p:spPr>
            <a:xfrm>
              <a:off x="2044"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11" name="文本框 19553"/>
            <p:cNvSpPr txBox="1"/>
            <p:nvPr/>
          </p:nvSpPr>
          <p:spPr>
            <a:xfrm>
              <a:off x="2044"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12" name="文本框 19554"/>
            <p:cNvSpPr txBox="1"/>
            <p:nvPr/>
          </p:nvSpPr>
          <p:spPr>
            <a:xfrm>
              <a:off x="3340"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13" name="文本框 19555"/>
            <p:cNvSpPr txBox="1"/>
            <p:nvPr/>
          </p:nvSpPr>
          <p:spPr>
            <a:xfrm>
              <a:off x="3340"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14" name="椭圆 19556"/>
            <p:cNvSpPr/>
            <p:nvPr/>
          </p:nvSpPr>
          <p:spPr>
            <a:xfrm>
              <a:off x="2400"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5" name="椭圆 19557"/>
            <p:cNvSpPr/>
            <p:nvPr/>
          </p:nvSpPr>
          <p:spPr>
            <a:xfrm>
              <a:off x="3264"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6" name="椭圆 19558"/>
            <p:cNvSpPr/>
            <p:nvPr/>
          </p:nvSpPr>
          <p:spPr>
            <a:xfrm>
              <a:off x="3264"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7" name="椭圆 19559"/>
            <p:cNvSpPr/>
            <p:nvPr/>
          </p:nvSpPr>
          <p:spPr>
            <a:xfrm>
              <a:off x="2400"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8" name="直接连接符 19560"/>
            <p:cNvSpPr/>
            <p:nvPr/>
          </p:nvSpPr>
          <p:spPr>
            <a:xfrm>
              <a:off x="2496" y="2688"/>
              <a:ext cx="240" cy="0"/>
            </a:xfrm>
            <a:prstGeom prst="line">
              <a:avLst/>
            </a:prstGeom>
            <a:ln w="9525" cap="flat" cmpd="sng">
              <a:solidFill>
                <a:schemeClr val="tx1"/>
              </a:solidFill>
              <a:prstDash val="solid"/>
              <a:round/>
              <a:headEnd type="none" w="med" len="med"/>
              <a:tailEnd type="none" w="med" len="med"/>
            </a:ln>
          </p:spPr>
        </p:sp>
        <p:sp>
          <p:nvSpPr>
            <p:cNvPr id="64619" name="直接连接符 19561"/>
            <p:cNvSpPr/>
            <p:nvPr/>
          </p:nvSpPr>
          <p:spPr>
            <a:xfrm>
              <a:off x="3024" y="2688"/>
              <a:ext cx="240" cy="0"/>
            </a:xfrm>
            <a:prstGeom prst="line">
              <a:avLst/>
            </a:prstGeom>
            <a:ln w="9525" cap="flat" cmpd="sng">
              <a:solidFill>
                <a:schemeClr val="tx1"/>
              </a:solidFill>
              <a:prstDash val="solid"/>
              <a:round/>
              <a:headEnd type="none" w="med" len="med"/>
              <a:tailEnd type="none" w="med" len="med"/>
            </a:ln>
          </p:spPr>
        </p:sp>
        <p:sp>
          <p:nvSpPr>
            <p:cNvPr id="64620" name="直接连接符 19562"/>
            <p:cNvSpPr/>
            <p:nvPr/>
          </p:nvSpPr>
          <p:spPr>
            <a:xfrm>
              <a:off x="2496" y="2976"/>
              <a:ext cx="240" cy="0"/>
            </a:xfrm>
            <a:prstGeom prst="line">
              <a:avLst/>
            </a:prstGeom>
            <a:ln w="9525" cap="flat" cmpd="sng">
              <a:solidFill>
                <a:schemeClr val="tx1"/>
              </a:solidFill>
              <a:prstDash val="solid"/>
              <a:round/>
              <a:headEnd type="none" w="med" len="med"/>
              <a:tailEnd type="none" w="med" len="med"/>
            </a:ln>
          </p:spPr>
        </p:sp>
        <p:sp>
          <p:nvSpPr>
            <p:cNvPr id="64621" name="直接连接符 19563"/>
            <p:cNvSpPr/>
            <p:nvPr/>
          </p:nvSpPr>
          <p:spPr>
            <a:xfrm>
              <a:off x="3024" y="2976"/>
              <a:ext cx="240" cy="0"/>
            </a:xfrm>
            <a:prstGeom prst="line">
              <a:avLst/>
            </a:prstGeom>
            <a:ln w="9525" cap="flat" cmpd="sng">
              <a:solidFill>
                <a:schemeClr val="tx1"/>
              </a:solidFill>
              <a:prstDash val="solid"/>
              <a:round/>
              <a:headEnd type="none" w="med" len="med"/>
              <a:tailEnd type="none" w="med" len="med"/>
            </a:ln>
          </p:spPr>
        </p:sp>
        <p:sp>
          <p:nvSpPr>
            <p:cNvPr id="64622" name="直接连接符 19564"/>
            <p:cNvSpPr/>
            <p:nvPr/>
          </p:nvSpPr>
          <p:spPr>
            <a:xfrm flipV="1">
              <a:off x="2736" y="2112"/>
              <a:ext cx="288" cy="576"/>
            </a:xfrm>
            <a:prstGeom prst="line">
              <a:avLst/>
            </a:prstGeom>
            <a:ln w="9525" cap="flat" cmpd="sng">
              <a:solidFill>
                <a:schemeClr val="tx1"/>
              </a:solidFill>
              <a:prstDash val="solid"/>
              <a:round/>
              <a:headEnd type="none" w="med" len="med"/>
              <a:tailEnd type="none" w="med" len="med"/>
            </a:ln>
          </p:spPr>
        </p:sp>
        <p:sp>
          <p:nvSpPr>
            <p:cNvPr id="64623" name="直接连接符 19565"/>
            <p:cNvSpPr/>
            <p:nvPr/>
          </p:nvSpPr>
          <p:spPr>
            <a:xfrm flipH="1">
              <a:off x="2736" y="2400"/>
              <a:ext cx="288" cy="576"/>
            </a:xfrm>
            <a:prstGeom prst="line">
              <a:avLst/>
            </a:prstGeom>
            <a:ln w="9525" cap="flat" cmpd="sng">
              <a:solidFill>
                <a:schemeClr val="tx1"/>
              </a:solidFill>
              <a:prstDash val="solid"/>
              <a:round/>
              <a:headEnd type="none" w="med" len="med"/>
              <a:tailEnd type="none" w="med" len="med"/>
            </a:ln>
          </p:spPr>
        </p:sp>
        <p:sp>
          <p:nvSpPr>
            <p:cNvPr id="64624" name="文本框 19566"/>
            <p:cNvSpPr txBox="1"/>
            <p:nvPr/>
          </p:nvSpPr>
          <p:spPr>
            <a:xfrm>
              <a:off x="2044"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25" name="文本框 19567"/>
            <p:cNvSpPr txBox="1"/>
            <p:nvPr/>
          </p:nvSpPr>
          <p:spPr>
            <a:xfrm>
              <a:off x="2044"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26" name="文本框 19568"/>
            <p:cNvSpPr txBox="1"/>
            <p:nvPr/>
          </p:nvSpPr>
          <p:spPr>
            <a:xfrm>
              <a:off x="3340"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27" name="文本框 19569"/>
            <p:cNvSpPr txBox="1"/>
            <p:nvPr/>
          </p:nvSpPr>
          <p:spPr>
            <a:xfrm>
              <a:off x="3340"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28" name="椭圆 19570"/>
            <p:cNvSpPr/>
            <p:nvPr/>
          </p:nvSpPr>
          <p:spPr>
            <a:xfrm>
              <a:off x="4224"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29" name="椭圆 19571"/>
            <p:cNvSpPr/>
            <p:nvPr/>
          </p:nvSpPr>
          <p:spPr>
            <a:xfrm>
              <a:off x="5088"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0" name="椭圆 19572"/>
            <p:cNvSpPr/>
            <p:nvPr/>
          </p:nvSpPr>
          <p:spPr>
            <a:xfrm>
              <a:off x="5088"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1" name="椭圆 19573"/>
            <p:cNvSpPr/>
            <p:nvPr/>
          </p:nvSpPr>
          <p:spPr>
            <a:xfrm>
              <a:off x="4224"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2" name="直接连接符 19574"/>
            <p:cNvSpPr/>
            <p:nvPr/>
          </p:nvSpPr>
          <p:spPr>
            <a:xfrm>
              <a:off x="4320" y="960"/>
              <a:ext cx="240" cy="0"/>
            </a:xfrm>
            <a:prstGeom prst="line">
              <a:avLst/>
            </a:prstGeom>
            <a:ln w="9525" cap="flat" cmpd="sng">
              <a:solidFill>
                <a:schemeClr val="tx1"/>
              </a:solidFill>
              <a:prstDash val="solid"/>
              <a:round/>
              <a:headEnd type="none" w="med" len="med"/>
              <a:tailEnd type="none" w="med" len="med"/>
            </a:ln>
          </p:spPr>
        </p:sp>
        <p:sp>
          <p:nvSpPr>
            <p:cNvPr id="64633" name="直接连接符 19575"/>
            <p:cNvSpPr/>
            <p:nvPr/>
          </p:nvSpPr>
          <p:spPr>
            <a:xfrm>
              <a:off x="4848" y="960"/>
              <a:ext cx="240" cy="0"/>
            </a:xfrm>
            <a:prstGeom prst="line">
              <a:avLst/>
            </a:prstGeom>
            <a:ln w="9525" cap="flat" cmpd="sng">
              <a:solidFill>
                <a:schemeClr val="tx1"/>
              </a:solidFill>
              <a:prstDash val="solid"/>
              <a:round/>
              <a:headEnd type="none" w="med" len="med"/>
              <a:tailEnd type="none" w="med" len="med"/>
            </a:ln>
          </p:spPr>
        </p:sp>
        <p:sp>
          <p:nvSpPr>
            <p:cNvPr id="64634" name="直接连接符 19576"/>
            <p:cNvSpPr/>
            <p:nvPr/>
          </p:nvSpPr>
          <p:spPr>
            <a:xfrm>
              <a:off x="4320" y="1248"/>
              <a:ext cx="240" cy="0"/>
            </a:xfrm>
            <a:prstGeom prst="line">
              <a:avLst/>
            </a:prstGeom>
            <a:ln w="9525" cap="flat" cmpd="sng">
              <a:solidFill>
                <a:schemeClr val="tx1"/>
              </a:solidFill>
              <a:prstDash val="solid"/>
              <a:round/>
              <a:headEnd type="none" w="med" len="med"/>
              <a:tailEnd type="none" w="med" len="med"/>
            </a:ln>
          </p:spPr>
        </p:sp>
        <p:sp>
          <p:nvSpPr>
            <p:cNvPr id="64635" name="直接连接符 19577"/>
            <p:cNvSpPr/>
            <p:nvPr/>
          </p:nvSpPr>
          <p:spPr>
            <a:xfrm>
              <a:off x="4848" y="1248"/>
              <a:ext cx="240" cy="0"/>
            </a:xfrm>
            <a:prstGeom prst="line">
              <a:avLst/>
            </a:prstGeom>
            <a:ln w="9525" cap="flat" cmpd="sng">
              <a:solidFill>
                <a:schemeClr val="tx1"/>
              </a:solidFill>
              <a:prstDash val="solid"/>
              <a:round/>
              <a:headEnd type="none" w="med" len="med"/>
              <a:tailEnd type="none" w="med" len="med"/>
            </a:ln>
          </p:spPr>
        </p:sp>
        <p:sp>
          <p:nvSpPr>
            <p:cNvPr id="64636" name="直接连接符 19578"/>
            <p:cNvSpPr/>
            <p:nvPr/>
          </p:nvSpPr>
          <p:spPr>
            <a:xfrm>
              <a:off x="4560" y="960"/>
              <a:ext cx="288" cy="1152"/>
            </a:xfrm>
            <a:prstGeom prst="line">
              <a:avLst/>
            </a:prstGeom>
            <a:ln w="9525" cap="flat" cmpd="sng">
              <a:solidFill>
                <a:schemeClr val="tx1"/>
              </a:solidFill>
              <a:prstDash val="solid"/>
              <a:round/>
              <a:headEnd type="none" w="med" len="med"/>
              <a:tailEnd type="none" w="med" len="med"/>
            </a:ln>
          </p:spPr>
        </p:sp>
        <p:sp>
          <p:nvSpPr>
            <p:cNvPr id="64637" name="直接连接符 19579"/>
            <p:cNvSpPr/>
            <p:nvPr/>
          </p:nvSpPr>
          <p:spPr>
            <a:xfrm flipH="1" flipV="1">
              <a:off x="4560" y="1248"/>
              <a:ext cx="288" cy="1152"/>
            </a:xfrm>
            <a:prstGeom prst="line">
              <a:avLst/>
            </a:prstGeom>
            <a:ln w="9525" cap="flat" cmpd="sng">
              <a:solidFill>
                <a:schemeClr val="tx1"/>
              </a:solidFill>
              <a:prstDash val="solid"/>
              <a:round/>
              <a:headEnd type="none" w="med" len="med"/>
              <a:tailEnd type="none" w="med" len="med"/>
            </a:ln>
          </p:spPr>
        </p:sp>
        <p:sp>
          <p:nvSpPr>
            <p:cNvPr id="64638" name="文本框 19580"/>
            <p:cNvSpPr txBox="1"/>
            <p:nvPr/>
          </p:nvSpPr>
          <p:spPr>
            <a:xfrm>
              <a:off x="3868"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639" name="文本框 19581"/>
            <p:cNvSpPr txBox="1"/>
            <p:nvPr/>
          </p:nvSpPr>
          <p:spPr>
            <a:xfrm>
              <a:off x="3868"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640" name="文本框 19582"/>
            <p:cNvSpPr txBox="1"/>
            <p:nvPr/>
          </p:nvSpPr>
          <p:spPr>
            <a:xfrm>
              <a:off x="5164"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641" name="文本框 19583"/>
            <p:cNvSpPr txBox="1"/>
            <p:nvPr/>
          </p:nvSpPr>
          <p:spPr>
            <a:xfrm>
              <a:off x="5164"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642" name="椭圆 19584"/>
            <p:cNvSpPr/>
            <p:nvPr/>
          </p:nvSpPr>
          <p:spPr>
            <a:xfrm>
              <a:off x="4224"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3" name="椭圆 19585"/>
            <p:cNvSpPr/>
            <p:nvPr/>
          </p:nvSpPr>
          <p:spPr>
            <a:xfrm>
              <a:off x="5088"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4" name="椭圆 19586"/>
            <p:cNvSpPr/>
            <p:nvPr/>
          </p:nvSpPr>
          <p:spPr>
            <a:xfrm>
              <a:off x="5088"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5" name="椭圆 19587"/>
            <p:cNvSpPr/>
            <p:nvPr/>
          </p:nvSpPr>
          <p:spPr>
            <a:xfrm>
              <a:off x="4224"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6" name="直接连接符 19588"/>
            <p:cNvSpPr/>
            <p:nvPr/>
          </p:nvSpPr>
          <p:spPr>
            <a:xfrm>
              <a:off x="4320" y="1536"/>
              <a:ext cx="240" cy="0"/>
            </a:xfrm>
            <a:prstGeom prst="line">
              <a:avLst/>
            </a:prstGeom>
            <a:ln w="9525" cap="flat" cmpd="sng">
              <a:solidFill>
                <a:schemeClr val="tx1"/>
              </a:solidFill>
              <a:prstDash val="solid"/>
              <a:round/>
              <a:headEnd type="none" w="med" len="med"/>
              <a:tailEnd type="none" w="med" len="med"/>
            </a:ln>
          </p:spPr>
        </p:sp>
        <p:sp>
          <p:nvSpPr>
            <p:cNvPr id="64647" name="直接连接符 19589"/>
            <p:cNvSpPr/>
            <p:nvPr/>
          </p:nvSpPr>
          <p:spPr>
            <a:xfrm>
              <a:off x="4848" y="1536"/>
              <a:ext cx="240" cy="0"/>
            </a:xfrm>
            <a:prstGeom prst="line">
              <a:avLst/>
            </a:prstGeom>
            <a:ln w="9525" cap="flat" cmpd="sng">
              <a:solidFill>
                <a:schemeClr val="tx1"/>
              </a:solidFill>
              <a:prstDash val="solid"/>
              <a:round/>
              <a:headEnd type="none" w="med" len="med"/>
              <a:tailEnd type="none" w="med" len="med"/>
            </a:ln>
          </p:spPr>
        </p:sp>
        <p:sp>
          <p:nvSpPr>
            <p:cNvPr id="64648" name="直接连接符 19590"/>
            <p:cNvSpPr/>
            <p:nvPr/>
          </p:nvSpPr>
          <p:spPr>
            <a:xfrm>
              <a:off x="4320" y="1824"/>
              <a:ext cx="240" cy="0"/>
            </a:xfrm>
            <a:prstGeom prst="line">
              <a:avLst/>
            </a:prstGeom>
            <a:ln w="9525" cap="flat" cmpd="sng">
              <a:solidFill>
                <a:schemeClr val="tx1"/>
              </a:solidFill>
              <a:prstDash val="solid"/>
              <a:round/>
              <a:headEnd type="none" w="med" len="med"/>
              <a:tailEnd type="none" w="med" len="med"/>
            </a:ln>
          </p:spPr>
        </p:sp>
        <p:sp>
          <p:nvSpPr>
            <p:cNvPr id="64649" name="直接连接符 19591"/>
            <p:cNvSpPr/>
            <p:nvPr/>
          </p:nvSpPr>
          <p:spPr>
            <a:xfrm>
              <a:off x="4848" y="1824"/>
              <a:ext cx="240" cy="0"/>
            </a:xfrm>
            <a:prstGeom prst="line">
              <a:avLst/>
            </a:prstGeom>
            <a:ln w="9525" cap="flat" cmpd="sng">
              <a:solidFill>
                <a:schemeClr val="tx1"/>
              </a:solidFill>
              <a:prstDash val="solid"/>
              <a:round/>
              <a:headEnd type="none" w="med" len="med"/>
              <a:tailEnd type="none" w="med" len="med"/>
            </a:ln>
          </p:spPr>
        </p:sp>
        <p:sp>
          <p:nvSpPr>
            <p:cNvPr id="64650" name="直接连接符 19592"/>
            <p:cNvSpPr/>
            <p:nvPr/>
          </p:nvSpPr>
          <p:spPr>
            <a:xfrm>
              <a:off x="4560" y="1536"/>
              <a:ext cx="288" cy="1152"/>
            </a:xfrm>
            <a:prstGeom prst="line">
              <a:avLst/>
            </a:prstGeom>
            <a:ln w="9525" cap="flat" cmpd="sng">
              <a:solidFill>
                <a:schemeClr val="tx1"/>
              </a:solidFill>
              <a:prstDash val="solid"/>
              <a:round/>
              <a:headEnd type="none" w="med" len="med"/>
              <a:tailEnd type="none" w="med" len="med"/>
            </a:ln>
          </p:spPr>
        </p:sp>
        <p:sp>
          <p:nvSpPr>
            <p:cNvPr id="64651" name="直接连接符 19593"/>
            <p:cNvSpPr/>
            <p:nvPr/>
          </p:nvSpPr>
          <p:spPr>
            <a:xfrm flipH="1" flipV="1">
              <a:off x="4560" y="1824"/>
              <a:ext cx="288" cy="1152"/>
            </a:xfrm>
            <a:prstGeom prst="line">
              <a:avLst/>
            </a:prstGeom>
            <a:ln w="9525" cap="flat" cmpd="sng">
              <a:solidFill>
                <a:schemeClr val="tx1"/>
              </a:solidFill>
              <a:prstDash val="solid"/>
              <a:round/>
              <a:headEnd type="none" w="med" len="med"/>
              <a:tailEnd type="none" w="med" len="med"/>
            </a:ln>
          </p:spPr>
        </p:sp>
        <p:sp>
          <p:nvSpPr>
            <p:cNvPr id="64652" name="文本框 19594"/>
            <p:cNvSpPr txBox="1"/>
            <p:nvPr/>
          </p:nvSpPr>
          <p:spPr>
            <a:xfrm>
              <a:off x="3868"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653" name="文本框 19595"/>
            <p:cNvSpPr txBox="1"/>
            <p:nvPr/>
          </p:nvSpPr>
          <p:spPr>
            <a:xfrm>
              <a:off x="3868"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54" name="文本框 19596"/>
            <p:cNvSpPr txBox="1"/>
            <p:nvPr/>
          </p:nvSpPr>
          <p:spPr>
            <a:xfrm>
              <a:off x="5164"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655" name="文本框 19597"/>
            <p:cNvSpPr txBox="1"/>
            <p:nvPr/>
          </p:nvSpPr>
          <p:spPr>
            <a:xfrm>
              <a:off x="5164"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56" name="椭圆 19598"/>
            <p:cNvSpPr/>
            <p:nvPr/>
          </p:nvSpPr>
          <p:spPr>
            <a:xfrm>
              <a:off x="4224"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7" name="椭圆 19599"/>
            <p:cNvSpPr/>
            <p:nvPr/>
          </p:nvSpPr>
          <p:spPr>
            <a:xfrm>
              <a:off x="5088"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8" name="椭圆 19600"/>
            <p:cNvSpPr/>
            <p:nvPr/>
          </p:nvSpPr>
          <p:spPr>
            <a:xfrm>
              <a:off x="5088"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9" name="椭圆 19601"/>
            <p:cNvSpPr/>
            <p:nvPr/>
          </p:nvSpPr>
          <p:spPr>
            <a:xfrm>
              <a:off x="4224"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60" name="直接连接符 19602"/>
            <p:cNvSpPr/>
            <p:nvPr/>
          </p:nvSpPr>
          <p:spPr>
            <a:xfrm>
              <a:off x="4320" y="2112"/>
              <a:ext cx="240" cy="0"/>
            </a:xfrm>
            <a:prstGeom prst="line">
              <a:avLst/>
            </a:prstGeom>
            <a:ln w="9525" cap="flat" cmpd="sng">
              <a:solidFill>
                <a:schemeClr val="tx1"/>
              </a:solidFill>
              <a:prstDash val="solid"/>
              <a:round/>
              <a:headEnd type="none" w="med" len="med"/>
              <a:tailEnd type="none" w="med" len="med"/>
            </a:ln>
          </p:spPr>
        </p:sp>
        <p:sp>
          <p:nvSpPr>
            <p:cNvPr id="64661" name="直接连接符 19603"/>
            <p:cNvSpPr/>
            <p:nvPr/>
          </p:nvSpPr>
          <p:spPr>
            <a:xfrm>
              <a:off x="4848" y="2112"/>
              <a:ext cx="240" cy="0"/>
            </a:xfrm>
            <a:prstGeom prst="line">
              <a:avLst/>
            </a:prstGeom>
            <a:ln w="9525" cap="flat" cmpd="sng">
              <a:solidFill>
                <a:schemeClr val="tx1"/>
              </a:solidFill>
              <a:prstDash val="solid"/>
              <a:round/>
              <a:headEnd type="none" w="med" len="med"/>
              <a:tailEnd type="none" w="med" len="med"/>
            </a:ln>
          </p:spPr>
        </p:sp>
        <p:sp>
          <p:nvSpPr>
            <p:cNvPr id="64662" name="直接连接符 19604"/>
            <p:cNvSpPr/>
            <p:nvPr/>
          </p:nvSpPr>
          <p:spPr>
            <a:xfrm>
              <a:off x="4320" y="2400"/>
              <a:ext cx="240" cy="0"/>
            </a:xfrm>
            <a:prstGeom prst="line">
              <a:avLst/>
            </a:prstGeom>
            <a:ln w="9525" cap="flat" cmpd="sng">
              <a:solidFill>
                <a:schemeClr val="tx1"/>
              </a:solidFill>
              <a:prstDash val="solid"/>
              <a:round/>
              <a:headEnd type="none" w="med" len="med"/>
              <a:tailEnd type="none" w="med" len="med"/>
            </a:ln>
          </p:spPr>
        </p:sp>
        <p:sp>
          <p:nvSpPr>
            <p:cNvPr id="64663" name="直接连接符 19605"/>
            <p:cNvSpPr/>
            <p:nvPr/>
          </p:nvSpPr>
          <p:spPr>
            <a:xfrm>
              <a:off x="4848" y="2400"/>
              <a:ext cx="240" cy="0"/>
            </a:xfrm>
            <a:prstGeom prst="line">
              <a:avLst/>
            </a:prstGeom>
            <a:ln w="9525" cap="flat" cmpd="sng">
              <a:solidFill>
                <a:schemeClr val="tx1"/>
              </a:solidFill>
              <a:prstDash val="solid"/>
              <a:round/>
              <a:headEnd type="none" w="med" len="med"/>
              <a:tailEnd type="none" w="med" len="med"/>
            </a:ln>
          </p:spPr>
        </p:sp>
        <p:sp>
          <p:nvSpPr>
            <p:cNvPr id="64664" name="直接连接符 19606"/>
            <p:cNvSpPr/>
            <p:nvPr/>
          </p:nvSpPr>
          <p:spPr>
            <a:xfrm flipV="1">
              <a:off x="4560" y="960"/>
              <a:ext cx="288" cy="1152"/>
            </a:xfrm>
            <a:prstGeom prst="line">
              <a:avLst/>
            </a:prstGeom>
            <a:ln w="9525" cap="flat" cmpd="sng">
              <a:solidFill>
                <a:schemeClr val="tx1"/>
              </a:solidFill>
              <a:prstDash val="solid"/>
              <a:round/>
              <a:headEnd type="none" w="med" len="med"/>
              <a:tailEnd type="none" w="med" len="med"/>
            </a:ln>
          </p:spPr>
        </p:sp>
        <p:sp>
          <p:nvSpPr>
            <p:cNvPr id="64665" name="直接连接符 19607"/>
            <p:cNvSpPr/>
            <p:nvPr/>
          </p:nvSpPr>
          <p:spPr>
            <a:xfrm flipH="1">
              <a:off x="4560" y="1248"/>
              <a:ext cx="288" cy="1152"/>
            </a:xfrm>
            <a:prstGeom prst="line">
              <a:avLst/>
            </a:prstGeom>
            <a:ln w="9525" cap="flat" cmpd="sng">
              <a:solidFill>
                <a:schemeClr val="tx1"/>
              </a:solidFill>
              <a:prstDash val="solid"/>
              <a:round/>
              <a:headEnd type="none" w="med" len="med"/>
              <a:tailEnd type="none" w="med" len="med"/>
            </a:ln>
          </p:spPr>
        </p:sp>
        <p:sp>
          <p:nvSpPr>
            <p:cNvPr id="64666" name="文本框 19608"/>
            <p:cNvSpPr txBox="1"/>
            <p:nvPr/>
          </p:nvSpPr>
          <p:spPr>
            <a:xfrm>
              <a:off x="3868"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67" name="文本框 19609"/>
            <p:cNvSpPr txBox="1"/>
            <p:nvPr/>
          </p:nvSpPr>
          <p:spPr>
            <a:xfrm>
              <a:off x="3868"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68" name="文本框 19610"/>
            <p:cNvSpPr txBox="1"/>
            <p:nvPr/>
          </p:nvSpPr>
          <p:spPr>
            <a:xfrm>
              <a:off x="5164"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69" name="文本框 19611"/>
            <p:cNvSpPr txBox="1"/>
            <p:nvPr/>
          </p:nvSpPr>
          <p:spPr>
            <a:xfrm>
              <a:off x="5164"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70" name="椭圆 19612"/>
            <p:cNvSpPr/>
            <p:nvPr/>
          </p:nvSpPr>
          <p:spPr>
            <a:xfrm>
              <a:off x="4224"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1" name="椭圆 19613"/>
            <p:cNvSpPr/>
            <p:nvPr/>
          </p:nvSpPr>
          <p:spPr>
            <a:xfrm>
              <a:off x="5088"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2" name="椭圆 19614"/>
            <p:cNvSpPr/>
            <p:nvPr/>
          </p:nvSpPr>
          <p:spPr>
            <a:xfrm>
              <a:off x="5088"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3" name="椭圆 19615"/>
            <p:cNvSpPr/>
            <p:nvPr/>
          </p:nvSpPr>
          <p:spPr>
            <a:xfrm>
              <a:off x="4224"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4" name="直接连接符 19616"/>
            <p:cNvSpPr/>
            <p:nvPr/>
          </p:nvSpPr>
          <p:spPr>
            <a:xfrm>
              <a:off x="4320" y="2688"/>
              <a:ext cx="240" cy="0"/>
            </a:xfrm>
            <a:prstGeom prst="line">
              <a:avLst/>
            </a:prstGeom>
            <a:ln w="9525" cap="flat" cmpd="sng">
              <a:solidFill>
                <a:schemeClr val="tx1"/>
              </a:solidFill>
              <a:prstDash val="solid"/>
              <a:round/>
              <a:headEnd type="none" w="med" len="med"/>
              <a:tailEnd type="none" w="med" len="med"/>
            </a:ln>
          </p:spPr>
        </p:sp>
        <p:sp>
          <p:nvSpPr>
            <p:cNvPr id="64675" name="直接连接符 19617"/>
            <p:cNvSpPr/>
            <p:nvPr/>
          </p:nvSpPr>
          <p:spPr>
            <a:xfrm>
              <a:off x="4848" y="2688"/>
              <a:ext cx="240" cy="0"/>
            </a:xfrm>
            <a:prstGeom prst="line">
              <a:avLst/>
            </a:prstGeom>
            <a:ln w="9525" cap="flat" cmpd="sng">
              <a:solidFill>
                <a:schemeClr val="tx1"/>
              </a:solidFill>
              <a:prstDash val="solid"/>
              <a:round/>
              <a:headEnd type="none" w="med" len="med"/>
              <a:tailEnd type="none" w="med" len="med"/>
            </a:ln>
          </p:spPr>
        </p:sp>
        <p:sp>
          <p:nvSpPr>
            <p:cNvPr id="64676" name="直接连接符 19618"/>
            <p:cNvSpPr/>
            <p:nvPr/>
          </p:nvSpPr>
          <p:spPr>
            <a:xfrm>
              <a:off x="4320" y="2976"/>
              <a:ext cx="240" cy="0"/>
            </a:xfrm>
            <a:prstGeom prst="line">
              <a:avLst/>
            </a:prstGeom>
            <a:ln w="9525" cap="flat" cmpd="sng">
              <a:solidFill>
                <a:schemeClr val="tx1"/>
              </a:solidFill>
              <a:prstDash val="solid"/>
              <a:round/>
              <a:headEnd type="none" w="med" len="med"/>
              <a:tailEnd type="none" w="med" len="med"/>
            </a:ln>
          </p:spPr>
        </p:sp>
        <p:sp>
          <p:nvSpPr>
            <p:cNvPr id="64677" name="直接连接符 19619"/>
            <p:cNvSpPr/>
            <p:nvPr/>
          </p:nvSpPr>
          <p:spPr>
            <a:xfrm>
              <a:off x="4848" y="2976"/>
              <a:ext cx="240" cy="0"/>
            </a:xfrm>
            <a:prstGeom prst="line">
              <a:avLst/>
            </a:prstGeom>
            <a:ln w="9525" cap="flat" cmpd="sng">
              <a:solidFill>
                <a:schemeClr val="tx1"/>
              </a:solidFill>
              <a:prstDash val="solid"/>
              <a:round/>
              <a:headEnd type="none" w="med" len="med"/>
              <a:tailEnd type="none" w="med" len="med"/>
            </a:ln>
          </p:spPr>
        </p:sp>
        <p:sp>
          <p:nvSpPr>
            <p:cNvPr id="64678" name="直接连接符 19620"/>
            <p:cNvSpPr/>
            <p:nvPr/>
          </p:nvSpPr>
          <p:spPr>
            <a:xfrm flipV="1">
              <a:off x="4560" y="1536"/>
              <a:ext cx="288" cy="1152"/>
            </a:xfrm>
            <a:prstGeom prst="line">
              <a:avLst/>
            </a:prstGeom>
            <a:ln w="9525" cap="flat" cmpd="sng">
              <a:solidFill>
                <a:schemeClr val="tx1"/>
              </a:solidFill>
              <a:prstDash val="solid"/>
              <a:round/>
              <a:headEnd type="none" w="med" len="med"/>
              <a:tailEnd type="none" w="med" len="med"/>
            </a:ln>
          </p:spPr>
        </p:sp>
        <p:sp>
          <p:nvSpPr>
            <p:cNvPr id="64679" name="直接连接符 19621"/>
            <p:cNvSpPr/>
            <p:nvPr/>
          </p:nvSpPr>
          <p:spPr>
            <a:xfrm flipH="1">
              <a:off x="4560" y="1824"/>
              <a:ext cx="288" cy="1152"/>
            </a:xfrm>
            <a:prstGeom prst="line">
              <a:avLst/>
            </a:prstGeom>
            <a:ln w="9525" cap="flat" cmpd="sng">
              <a:solidFill>
                <a:schemeClr val="tx1"/>
              </a:solidFill>
              <a:prstDash val="solid"/>
              <a:round/>
              <a:headEnd type="none" w="med" len="med"/>
              <a:tailEnd type="none" w="med" len="med"/>
            </a:ln>
          </p:spPr>
        </p:sp>
        <p:sp>
          <p:nvSpPr>
            <p:cNvPr id="64680" name="文本框 19622"/>
            <p:cNvSpPr txBox="1"/>
            <p:nvPr/>
          </p:nvSpPr>
          <p:spPr>
            <a:xfrm>
              <a:off x="3868"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81" name="文本框 19623"/>
            <p:cNvSpPr txBox="1"/>
            <p:nvPr/>
          </p:nvSpPr>
          <p:spPr>
            <a:xfrm>
              <a:off x="3868"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82" name="文本框 19624"/>
            <p:cNvSpPr txBox="1"/>
            <p:nvPr/>
          </p:nvSpPr>
          <p:spPr>
            <a:xfrm>
              <a:off x="5164"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83" name="文本框 19625"/>
            <p:cNvSpPr txBox="1"/>
            <p:nvPr/>
          </p:nvSpPr>
          <p:spPr>
            <a:xfrm>
              <a:off x="5164"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84" name="文本框 19626"/>
            <p:cNvSpPr txBox="1"/>
            <p:nvPr/>
          </p:nvSpPr>
          <p:spPr>
            <a:xfrm>
              <a:off x="768" y="3195"/>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Cube0</a:t>
              </a:r>
            </a:p>
          </p:txBody>
        </p:sp>
        <p:sp>
          <p:nvSpPr>
            <p:cNvPr id="64685" name="文本框 19627"/>
            <p:cNvSpPr txBox="1"/>
            <p:nvPr/>
          </p:nvSpPr>
          <p:spPr>
            <a:xfrm>
              <a:off x="2599" y="3217"/>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Cube1</a:t>
              </a:r>
            </a:p>
          </p:txBody>
        </p:sp>
        <p:sp>
          <p:nvSpPr>
            <p:cNvPr id="64686" name="文本框 19628"/>
            <p:cNvSpPr txBox="1"/>
            <p:nvPr/>
          </p:nvSpPr>
          <p:spPr>
            <a:xfrm>
              <a:off x="4416" y="3217"/>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Cube2</a:t>
              </a:r>
            </a:p>
          </p:txBody>
        </p:sp>
      </p:grpSp>
      <p:sp>
        <p:nvSpPr>
          <p:cNvPr id="64687" name="文本框 19629"/>
          <p:cNvSpPr txBox="1"/>
          <p:nvPr/>
        </p:nvSpPr>
        <p:spPr>
          <a:xfrm>
            <a:off x="3188335" y="598488"/>
            <a:ext cx="19812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连接图：</a:t>
            </a:r>
            <a:endParaRPr lang="zh-CN" altLang="en-US" sz="2800" b="1" baseline="-14000" dirty="0">
              <a:latin typeface="宋体" panose="02010600030101010101" pitchFamily="2" charset="-122"/>
              <a:ea typeface="宋体" panose="02010600030101010101" pitchFamily="2" charset="-122"/>
            </a:endParaRPr>
          </a:p>
        </p:txBody>
      </p:sp>
      <p:sp>
        <p:nvSpPr>
          <p:cNvPr id="64688" name="文本框 19630"/>
          <p:cNvSpPr txBox="1"/>
          <p:nvPr/>
        </p:nvSpPr>
        <p:spPr>
          <a:xfrm>
            <a:off x="273685" y="3715703"/>
            <a:ext cx="325755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扩展成超立方体：</a:t>
            </a:r>
            <a:endParaRPr lang="zh-CN" altLang="en-US" sz="2800" b="1" baseline="-14000" dirty="0">
              <a:latin typeface="宋体" panose="02010600030101010101" pitchFamily="2" charset="-122"/>
              <a:ea typeface="宋体" panose="02010600030101010101" pitchFamily="2" charset="-122"/>
            </a:endParaRPr>
          </a:p>
        </p:txBody>
      </p:sp>
      <p:sp>
        <p:nvSpPr>
          <p:cNvPr id="64689" name="文本框 19631"/>
          <p:cNvSpPr txBox="1"/>
          <p:nvPr/>
        </p:nvSpPr>
        <p:spPr>
          <a:xfrm>
            <a:off x="273685" y="4234815"/>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有</a:t>
            </a:r>
            <a:r>
              <a:rPr lang="en-US" altLang="zh-CN" sz="2800" b="1">
                <a:latin typeface="宋体" panose="02010600030101010101" pitchFamily="2" charset="-122"/>
                <a:ea typeface="宋体" panose="02010600030101010101" pitchFamily="2" charset="-122"/>
              </a:rPr>
              <a:t>n=log</a:t>
            </a:r>
            <a:r>
              <a:rPr lang="en-US" altLang="zh-CN" sz="2800" b="1" baseline="-25000">
                <a:latin typeface="宋体" panose="02010600030101010101" pitchFamily="2" charset="-122"/>
                <a:ea typeface="宋体" panose="02010600030101010101" pitchFamily="2" charset="-122"/>
              </a:rPr>
              <a:t>2</a:t>
            </a:r>
            <a:r>
              <a:rPr lang="en-US" altLang="zh-CN" sz="2800" b="1" dirty="0">
                <a:latin typeface="宋体" panose="02010600030101010101" pitchFamily="2" charset="-122"/>
                <a:ea typeface="宋体" panose="02010600030101010101" pitchFamily="2" charset="-122"/>
              </a:rPr>
              <a:t>N</a:t>
            </a:r>
            <a:r>
              <a:rPr lang="zh-CN" altLang="en-US" sz="2800" b="1" dirty="0">
                <a:latin typeface="宋体" panose="02010600030101010101" pitchFamily="2" charset="-122"/>
                <a:ea typeface="宋体" panose="02010600030101010101" pitchFamily="2" charset="-122"/>
              </a:rPr>
              <a:t>个互连函数；</a:t>
            </a:r>
            <a:endParaRPr lang="zh-CN" altLang="en-US" sz="2800" b="1" baseline="-14000" dirty="0">
              <a:latin typeface="宋体" panose="02010600030101010101" pitchFamily="2" charset="-122"/>
              <a:ea typeface="宋体" panose="02010600030101010101" pitchFamily="2" charset="-122"/>
            </a:endParaRPr>
          </a:p>
        </p:txBody>
      </p:sp>
      <p:grpSp>
        <p:nvGrpSpPr>
          <p:cNvPr id="64690" name="组合 19632"/>
          <p:cNvGrpSpPr/>
          <p:nvPr/>
        </p:nvGrpSpPr>
        <p:grpSpPr>
          <a:xfrm>
            <a:off x="273685" y="4768215"/>
            <a:ext cx="8686800" cy="522288"/>
            <a:chOff x="0" y="3081"/>
            <a:chExt cx="5760" cy="329"/>
          </a:xfrm>
        </p:grpSpPr>
        <p:sp>
          <p:nvSpPr>
            <p:cNvPr id="64691" name="文本框 19633"/>
            <p:cNvSpPr txBox="1"/>
            <p:nvPr/>
          </p:nvSpPr>
          <p:spPr>
            <a:xfrm>
              <a:off x="0" y="3081"/>
              <a:ext cx="57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en-US" altLang="zh-CN" sz="2800" b="1" err="1">
                  <a:latin typeface="宋体" panose="02010600030101010101" pitchFamily="2" charset="-122"/>
                  <a:ea typeface="宋体" panose="02010600030101010101" pitchFamily="2" charset="-122"/>
                </a:rPr>
                <a:t>Cube</a:t>
              </a:r>
              <a:r>
                <a:rPr lang="en-US" altLang="zh-CN" sz="2800" b="1" baseline="-14000" err="1">
                  <a:latin typeface="宋体" panose="02010600030101010101" pitchFamily="2" charset="-122"/>
                  <a:ea typeface="宋体" panose="02010600030101010101" pitchFamily="2" charset="-122"/>
                </a:rPr>
                <a:t>i</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n-1</a:t>
              </a:r>
              <a:r>
                <a:rPr lang="en-US" altLang="zh-CN" sz="2800" b="1">
                  <a:latin typeface="Times New Roman" panose="02020603050405020304" pitchFamily="18"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i</a:t>
              </a:r>
              <a:r>
                <a:rPr lang="en-US" altLang="zh-CN" sz="2800" b="1">
                  <a:latin typeface="Times New Roman" panose="02020603050405020304" pitchFamily="18"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0</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2" name="直接连接符 19634"/>
            <p:cNvSpPr/>
            <p:nvPr/>
          </p:nvSpPr>
          <p:spPr>
            <a:xfrm>
              <a:off x="1824" y="3168"/>
              <a:ext cx="192" cy="0"/>
            </a:xfrm>
            <a:prstGeom prst="line">
              <a:avLst/>
            </a:prstGeom>
            <a:ln w="9525" cap="flat" cmpd="sng">
              <a:solidFill>
                <a:schemeClr val="tx1"/>
              </a:solidFill>
              <a:prstDash val="solid"/>
              <a:round/>
              <a:headEnd type="none" w="med" len="med"/>
              <a:tailEnd type="none" w="med" len="med"/>
            </a:ln>
          </p:spPr>
        </p:sp>
      </p:grpSp>
      <p:sp>
        <p:nvSpPr>
          <p:cNvPr id="64693" name="文本框 19635"/>
          <p:cNvSpPr txBox="1"/>
          <p:nvPr/>
        </p:nvSpPr>
        <p:spPr>
          <a:xfrm>
            <a:off x="273685" y="5287328"/>
            <a:ext cx="40386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最大连接度</a:t>
            </a:r>
            <a:r>
              <a:rPr lang="en-US" altLang="zh-CN" sz="2800" b="1">
                <a:latin typeface="宋体" panose="02010600030101010101" pitchFamily="2" charset="-122"/>
                <a:ea typeface="宋体" panose="02010600030101010101" pitchFamily="2" charset="-122"/>
              </a:rPr>
              <a:t>=log</a:t>
            </a:r>
            <a:r>
              <a:rPr lang="en-US" altLang="zh-CN" sz="2800" b="1" baseline="-25000">
                <a:latin typeface="宋体" panose="02010600030101010101" pitchFamily="2" charset="-122"/>
                <a:ea typeface="宋体" panose="02010600030101010101" pitchFamily="2" charset="-122"/>
              </a:rPr>
              <a:t>2</a:t>
            </a:r>
            <a:r>
              <a:rPr lang="en-US" altLang="zh-CN" sz="2800" b="1">
                <a:latin typeface="宋体" panose="02010600030101010101" pitchFamily="2" charset="-122"/>
                <a:ea typeface="宋体" panose="02010600030101010101" pitchFamily="2" charset="-122"/>
              </a:rPr>
              <a:t>N</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4" name="文本框 19636"/>
          <p:cNvSpPr txBox="1"/>
          <p:nvPr/>
        </p:nvSpPr>
        <p:spPr>
          <a:xfrm>
            <a:off x="4236085" y="5287328"/>
            <a:ext cx="3733800" cy="521970"/>
          </a:xfrm>
          <a:prstGeom prst="rect">
            <a:avLst/>
          </a:prstGeom>
          <a:noFill/>
          <a:ln w="9525">
            <a:noFill/>
          </a:ln>
        </p:spPr>
        <p:txBody>
          <a:bodyPr anchor="t">
            <a:spAutoFit/>
          </a:bodyPr>
          <a:lstStyle/>
          <a:p>
            <a:r>
              <a:rPr lang="zh-CN" altLang="en-US" sz="2800" b="1" dirty="0">
                <a:latin typeface="宋体" panose="02010600030101010101" pitchFamily="2" charset="-122"/>
                <a:ea typeface="宋体" panose="02010600030101010101" pitchFamily="2" charset="-122"/>
              </a:rPr>
              <a:t>结点最大间距</a:t>
            </a:r>
            <a:r>
              <a:rPr lang="en-US" altLang="zh-CN" sz="2800" b="1">
                <a:latin typeface="宋体" panose="02010600030101010101" pitchFamily="2" charset="-122"/>
                <a:ea typeface="宋体" panose="02010600030101010101" pitchFamily="2" charset="-122"/>
              </a:rPr>
              <a:t>=log</a:t>
            </a:r>
            <a:r>
              <a:rPr lang="en-US" altLang="zh-CN" sz="2800" b="1" baseline="-25000">
                <a:latin typeface="宋体" panose="02010600030101010101" pitchFamily="2" charset="-122"/>
                <a:ea typeface="宋体" panose="02010600030101010101" pitchFamily="2" charset="-122"/>
              </a:rPr>
              <a:t>2</a:t>
            </a:r>
            <a:r>
              <a:rPr lang="en-US" altLang="zh-CN" sz="2800" b="1">
                <a:latin typeface="宋体" panose="02010600030101010101" pitchFamily="2" charset="-122"/>
                <a:ea typeface="宋体" panose="02010600030101010101" pitchFamily="2" charset="-122"/>
              </a:rPr>
              <a:t>N</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5" name="文本框 19637"/>
          <p:cNvSpPr txBox="1"/>
          <p:nvPr/>
        </p:nvSpPr>
        <p:spPr>
          <a:xfrm>
            <a:off x="273685" y="5835015"/>
            <a:ext cx="8686800" cy="521970"/>
          </a:xfrm>
          <a:prstGeom prst="rect">
            <a:avLst/>
          </a:prstGeom>
          <a:noFill/>
          <a:ln w="9525">
            <a:noFill/>
          </a:ln>
        </p:spPr>
        <p:txBody>
          <a:bodyPr anchor="t">
            <a:spAutoFit/>
          </a:bodyPr>
          <a:lstStyle/>
          <a:p>
            <a:r>
              <a:rPr lang="en-US" altLang="zh-CN" sz="2800" b="1">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应用：</a:t>
            </a:r>
            <a:r>
              <a:rPr lang="zh-CN" altLang="en-US" sz="2800" b="1" dirty="0">
                <a:latin typeface="宋体" panose="02010600030101010101" pitchFamily="2" charset="-122"/>
                <a:ea typeface="宋体" panose="02010600030101010101" pitchFamily="2" charset="-122"/>
              </a:rPr>
              <a:t>几种互连函数反复调用，任意结点间可连接</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4008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20FF47AE-D4A5-4F55-A2D3-E7AC0EB3C838}" type="datetime1">
              <a:rPr lang="zh-CN" altLang="en-US" sz="1200" smtClean="0"/>
              <a:t>2022/3/5</a:t>
            </a:fld>
            <a:endParaRPr lang="en-US" altLang="zh-CN" sz="1200" dirty="0"/>
          </a:p>
        </p:txBody>
      </p:sp>
      <p:sp>
        <p:nvSpPr>
          <p:cNvPr id="5" name="灯片编号占位符 3"/>
          <p:cNvSpPr>
            <a:spLocks noGrp="1"/>
          </p:cNvSpPr>
          <p:nvPr>
            <p:ph type="sldNum" sz="quarter" idx="12"/>
          </p:nvPr>
        </p:nvSpPr>
        <p:spPr>
          <a:xfrm>
            <a:off x="7018118" y="5690072"/>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881407-CE86-4555-BEAF-2C3DA13C40EC}" type="slidenum">
              <a:rPr lang="en-US" altLang="zh-CN" sz="1200"/>
              <a:t>23</a:t>
            </a:fld>
            <a:endParaRPr lang="en-US" altLang="zh-CN" sz="1200"/>
          </a:p>
        </p:txBody>
      </p:sp>
      <p:sp>
        <p:nvSpPr>
          <p:cNvPr id="6" name="Text Box 2"/>
          <p:cNvSpPr txBox="1">
            <a:spLocks noChangeArrowheads="1"/>
          </p:cNvSpPr>
          <p:nvPr/>
        </p:nvSpPr>
        <p:spPr bwMode="auto">
          <a:xfrm>
            <a:off x="198300" y="1033009"/>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3399"/>
                </a:solidFill>
                <a:latin typeface="宋体" panose="02010600030101010101" pitchFamily="2" charset="-122"/>
              </a:rPr>
              <a:t>4.PM2I</a:t>
            </a:r>
            <a:r>
              <a:rPr lang="zh-CN" altLang="en-US" b="1" dirty="0">
                <a:solidFill>
                  <a:srgbClr val="FF3399"/>
                </a:solidFill>
                <a:latin typeface="宋体" panose="02010600030101010101" pitchFamily="2" charset="-122"/>
              </a:rPr>
              <a:t>单级网络</a:t>
            </a:r>
            <a:r>
              <a:rPr lang="zh-CN" altLang="en-US" b="1" dirty="0">
                <a:solidFill>
                  <a:schemeClr val="accent2"/>
                </a:solidFill>
                <a:latin typeface="宋体" panose="02010600030101010101" pitchFamily="2" charset="-122"/>
              </a:rPr>
              <a:t>（循环移数网络）</a:t>
            </a:r>
            <a:endParaRPr lang="zh-CN" altLang="en-US" b="1" baseline="-14000" dirty="0">
              <a:solidFill>
                <a:schemeClr val="accent2"/>
              </a:solidFill>
              <a:latin typeface="宋体" panose="02010600030101010101" pitchFamily="2" charset="-122"/>
            </a:endParaRPr>
          </a:p>
        </p:txBody>
      </p:sp>
      <p:sp>
        <p:nvSpPr>
          <p:cNvPr id="7" name="Text Box 3"/>
          <p:cNvSpPr txBox="1">
            <a:spLocks noChangeArrowheads="1"/>
          </p:cNvSpPr>
          <p:nvPr/>
        </p:nvSpPr>
        <p:spPr bwMode="auto">
          <a:xfrm>
            <a:off x="36970" y="1566409"/>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出端编码与连接的入端结点编码相差</a:t>
            </a:r>
            <a:r>
              <a:rPr lang="en-US" altLang="zh-CN" b="1" dirty="0">
                <a:latin typeface="宋体" panose="02010600030101010101" pitchFamily="2" charset="-122"/>
              </a:rPr>
              <a:t>2</a:t>
            </a:r>
            <a:r>
              <a:rPr lang="en-US" altLang="zh-CN" b="1" baseline="30000" dirty="0">
                <a:latin typeface="宋体" panose="02010600030101010101" pitchFamily="2" charset="-122"/>
              </a:rPr>
              <a:t>i</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8" name="Text Box 4"/>
          <p:cNvSpPr txBox="1">
            <a:spLocks noChangeArrowheads="1"/>
          </p:cNvSpPr>
          <p:nvPr/>
        </p:nvSpPr>
        <p:spPr bwMode="auto">
          <a:xfrm>
            <a:off x="198300" y="2077435"/>
            <a:ext cx="5067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互连函数：</a:t>
            </a:r>
            <a:endParaRPr lang="zh-CN" altLang="en-US" b="1" baseline="-14000" dirty="0">
              <a:latin typeface="宋体" panose="02010600030101010101" pitchFamily="2" charset="-122"/>
            </a:endParaRPr>
          </a:p>
        </p:txBody>
      </p:sp>
      <p:sp>
        <p:nvSpPr>
          <p:cNvPr id="9" name="Text Box 5"/>
          <p:cNvSpPr txBox="1">
            <a:spLocks noChangeArrowheads="1"/>
          </p:cNvSpPr>
          <p:nvPr/>
        </p:nvSpPr>
        <p:spPr bwMode="auto">
          <a:xfrm>
            <a:off x="198300" y="2557850"/>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PM2I</a:t>
            </a:r>
            <a:r>
              <a:rPr lang="en-US" altLang="zh-CN" b="1" baseline="-14000" dirty="0">
                <a:latin typeface="宋体" panose="02010600030101010101" pitchFamily="2" charset="-122"/>
              </a:rPr>
              <a:t>+i</a:t>
            </a:r>
            <a:r>
              <a:rPr lang="en-US" altLang="zh-CN" b="1" dirty="0">
                <a:latin typeface="宋体" panose="02010600030101010101" pitchFamily="2" charset="-122"/>
              </a:rPr>
              <a:t>(j)=(j+2</a:t>
            </a:r>
            <a:r>
              <a:rPr lang="en-US" altLang="zh-CN" b="1" baseline="30000" dirty="0">
                <a:latin typeface="宋体" panose="02010600030101010101" pitchFamily="2" charset="-122"/>
              </a:rPr>
              <a:t>i</a:t>
            </a:r>
            <a:r>
              <a:rPr lang="en-US" altLang="zh-CN" b="1" dirty="0">
                <a:latin typeface="宋体" panose="02010600030101010101" pitchFamily="2" charset="-122"/>
              </a:rPr>
              <a:t>) mod N</a:t>
            </a:r>
            <a:r>
              <a:rPr lang="zh-CN" altLang="en-US" b="1" dirty="0">
                <a:latin typeface="宋体" panose="02010600030101010101" pitchFamily="2" charset="-122"/>
              </a:rPr>
              <a:t>；  </a:t>
            </a:r>
          </a:p>
          <a:p>
            <a:pPr eaLnBrk="1" hangingPunct="1"/>
            <a:r>
              <a:rPr lang="zh-CN" altLang="en-US" b="1" dirty="0">
                <a:latin typeface="宋体" panose="02010600030101010101" pitchFamily="2" charset="-122"/>
              </a:rPr>
              <a:t>             </a:t>
            </a:r>
            <a:r>
              <a:rPr lang="en-US" altLang="zh-CN" b="1" dirty="0">
                <a:latin typeface="宋体" panose="02010600030101010101" pitchFamily="2" charset="-122"/>
              </a:rPr>
              <a:t>n=log</a:t>
            </a:r>
            <a:r>
              <a:rPr lang="en-US" altLang="zh-CN" b="1" baseline="-25000" dirty="0">
                <a:latin typeface="宋体" panose="02010600030101010101" pitchFamily="2" charset="-122"/>
              </a:rPr>
              <a:t>2</a:t>
            </a:r>
            <a:r>
              <a:rPr lang="en-US" altLang="zh-CN" b="1" dirty="0">
                <a:latin typeface="宋体" panose="02010600030101010101" pitchFamily="2" charset="-122"/>
              </a:rPr>
              <a:t>N,0≤i≤n-1, </a:t>
            </a:r>
          </a:p>
        </p:txBody>
      </p:sp>
      <p:sp>
        <p:nvSpPr>
          <p:cNvPr id="10" name="Text Box 6"/>
          <p:cNvSpPr txBox="1">
            <a:spLocks noChangeArrowheads="1"/>
          </p:cNvSpPr>
          <p:nvPr/>
        </p:nvSpPr>
        <p:spPr bwMode="auto">
          <a:xfrm>
            <a:off x="133705" y="3374805"/>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PM2I</a:t>
            </a:r>
            <a:r>
              <a:rPr lang="en-US" altLang="zh-CN" b="1" baseline="-14000" dirty="0">
                <a:latin typeface="宋体" panose="02010600030101010101" pitchFamily="2" charset="-122"/>
              </a:rPr>
              <a:t>-i</a:t>
            </a:r>
            <a:r>
              <a:rPr lang="en-US" altLang="zh-CN" b="1" dirty="0">
                <a:latin typeface="宋体" panose="02010600030101010101" pitchFamily="2" charset="-122"/>
              </a:rPr>
              <a:t>(j)=(j-2</a:t>
            </a:r>
            <a:r>
              <a:rPr lang="en-US" altLang="zh-CN" b="1" baseline="30000" dirty="0">
                <a:latin typeface="宋体" panose="02010600030101010101" pitchFamily="2" charset="-122"/>
              </a:rPr>
              <a:t>i</a:t>
            </a:r>
            <a:r>
              <a:rPr lang="en-US" altLang="zh-CN" b="1" dirty="0">
                <a:latin typeface="宋体" panose="02010600030101010101" pitchFamily="2" charset="-122"/>
              </a:rPr>
              <a:t>) mod N</a:t>
            </a:r>
            <a:r>
              <a:rPr lang="zh-CN" altLang="en-US" b="1" dirty="0">
                <a:latin typeface="宋体" panose="02010600030101010101" pitchFamily="2" charset="-122"/>
              </a:rPr>
              <a:t>；  </a:t>
            </a:r>
            <a:r>
              <a:rPr lang="en-US" altLang="zh-CN" b="1" dirty="0">
                <a:latin typeface="宋体" panose="02010600030101010101" pitchFamily="2" charset="-122"/>
              </a:rPr>
              <a:t>0≤j≤N-1</a:t>
            </a:r>
          </a:p>
        </p:txBody>
      </p:sp>
      <p:sp>
        <p:nvSpPr>
          <p:cNvPr id="11" name="Text Box 7"/>
          <p:cNvSpPr txBox="1">
            <a:spLocks noChangeArrowheads="1"/>
          </p:cNvSpPr>
          <p:nvPr/>
        </p:nvSpPr>
        <p:spPr bwMode="auto">
          <a:xfrm>
            <a:off x="177036" y="3805957"/>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共有</a:t>
            </a:r>
            <a:r>
              <a:rPr lang="en-US" altLang="zh-CN" b="1" dirty="0">
                <a:latin typeface="宋体" panose="02010600030101010101" pitchFamily="2" charset="-122"/>
              </a:rPr>
              <a:t>2n</a:t>
            </a:r>
            <a:r>
              <a:rPr lang="zh-CN" altLang="en-US" b="1" dirty="0">
                <a:latin typeface="宋体" panose="02010600030101010101" pitchFamily="2" charset="-122"/>
              </a:rPr>
              <a:t>个互连函数</a:t>
            </a:r>
            <a:r>
              <a:rPr lang="en-US" altLang="zh-CN" b="1" dirty="0">
                <a:latin typeface="宋体" panose="02010600030101010101" pitchFamily="2" charset="-122"/>
              </a:rPr>
              <a:t>(2n-1</a:t>
            </a:r>
            <a:r>
              <a:rPr lang="zh-CN" altLang="en-US" b="1" dirty="0">
                <a:latin typeface="宋体" panose="02010600030101010101" pitchFamily="2" charset="-122"/>
              </a:rPr>
              <a:t>种不同</a:t>
            </a:r>
            <a:r>
              <a:rPr lang="en-US" altLang="zh-CN" b="1" dirty="0">
                <a:latin typeface="宋体" panose="02010600030101010101" pitchFamily="2" charset="-122"/>
              </a:rPr>
              <a:t>)</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12" name="Text Box 8"/>
          <p:cNvSpPr txBox="1">
            <a:spLocks noChangeArrowheads="1"/>
          </p:cNvSpPr>
          <p:nvPr/>
        </p:nvSpPr>
        <p:spPr bwMode="auto">
          <a:xfrm>
            <a:off x="198300" y="4265455"/>
            <a:ext cx="1882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endParaRPr lang="zh-CN" altLang="en-US" b="1" baseline="-14000" dirty="0">
              <a:latin typeface="宋体" panose="02010600030101010101" pitchFamily="2" charset="-122"/>
            </a:endParaRPr>
          </a:p>
        </p:txBody>
      </p:sp>
      <p:sp>
        <p:nvSpPr>
          <p:cNvPr id="13" name="Text Box 9"/>
          <p:cNvSpPr txBox="1">
            <a:spLocks noChangeArrowheads="1"/>
          </p:cNvSpPr>
          <p:nvPr/>
        </p:nvSpPr>
        <p:spPr bwMode="auto">
          <a:xfrm>
            <a:off x="190362" y="4737798"/>
            <a:ext cx="55022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±0</a:t>
            </a:r>
            <a:r>
              <a:rPr lang="zh-CN" altLang="en-US" b="1" dirty="0">
                <a:latin typeface="宋体" panose="02010600030101010101" pitchFamily="2" charset="-122"/>
              </a:rPr>
              <a:t>：顺环圆周连接；</a:t>
            </a:r>
            <a:endParaRPr lang="zh-CN" altLang="en-US" b="1" baseline="-14000" dirty="0">
              <a:latin typeface="宋体" panose="02010600030101010101" pitchFamily="2" charset="-122"/>
            </a:endParaRPr>
          </a:p>
        </p:txBody>
      </p:sp>
      <p:sp>
        <p:nvSpPr>
          <p:cNvPr id="14" name="Text Box 10"/>
          <p:cNvSpPr txBox="1">
            <a:spLocks noChangeArrowheads="1"/>
          </p:cNvSpPr>
          <p:nvPr/>
        </p:nvSpPr>
        <p:spPr bwMode="auto">
          <a:xfrm>
            <a:off x="133705" y="5207537"/>
            <a:ext cx="55022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±1</a:t>
            </a:r>
            <a:r>
              <a:rPr lang="zh-CN" altLang="en-US" b="1" dirty="0">
                <a:latin typeface="宋体" panose="02010600030101010101" pitchFamily="2" charset="-122"/>
              </a:rPr>
              <a:t>：顺环内接</a:t>
            </a:r>
            <a:r>
              <a:rPr lang="en-US" altLang="zh-CN" b="1" dirty="0">
                <a:latin typeface="宋体" panose="02010600030101010101" pitchFamily="2" charset="-122"/>
              </a:rPr>
              <a:t>n/2</a:t>
            </a:r>
            <a:r>
              <a:rPr lang="zh-CN" altLang="en-US" b="1" dirty="0">
                <a:latin typeface="宋体" panose="02010600030101010101" pitchFamily="2" charset="-122"/>
              </a:rPr>
              <a:t>边形连接；</a:t>
            </a:r>
            <a:endParaRPr lang="zh-CN" altLang="en-US" b="1" baseline="-14000" dirty="0">
              <a:latin typeface="宋体" panose="02010600030101010101" pitchFamily="2" charset="-122"/>
            </a:endParaRPr>
          </a:p>
        </p:txBody>
      </p:sp>
      <p:grpSp>
        <p:nvGrpSpPr>
          <p:cNvPr id="16" name="Group 11"/>
          <p:cNvGrpSpPr/>
          <p:nvPr/>
        </p:nvGrpSpPr>
        <p:grpSpPr bwMode="auto">
          <a:xfrm>
            <a:off x="6520860" y="1972854"/>
            <a:ext cx="3353097" cy="3365436"/>
            <a:chOff x="1308" y="624"/>
            <a:chExt cx="3137" cy="3294"/>
          </a:xfrm>
        </p:grpSpPr>
        <p:sp>
          <p:nvSpPr>
            <p:cNvPr id="17" name="Text Box 12"/>
            <p:cNvSpPr txBox="1">
              <a:spLocks noChangeArrowheads="1"/>
            </p:cNvSpPr>
            <p:nvPr/>
          </p:nvSpPr>
          <p:spPr bwMode="auto">
            <a:xfrm>
              <a:off x="2735" y="62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8" name="Oval 13"/>
            <p:cNvSpPr>
              <a:spLocks noChangeArrowheads="1"/>
            </p:cNvSpPr>
            <p:nvPr/>
          </p:nvSpPr>
          <p:spPr bwMode="auto">
            <a:xfrm>
              <a:off x="1654" y="1008"/>
              <a:ext cx="2400" cy="2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9" name="Line 14"/>
            <p:cNvSpPr>
              <a:spLocks noChangeShapeType="1"/>
            </p:cNvSpPr>
            <p:nvPr/>
          </p:nvSpPr>
          <p:spPr bwMode="auto">
            <a:xfrm>
              <a:off x="1654" y="2208"/>
              <a:ext cx="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2854" y="1008"/>
              <a:ext cx="0" cy="2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Oval 16"/>
            <p:cNvSpPr>
              <a:spLocks noChangeArrowheads="1"/>
            </p:cNvSpPr>
            <p:nvPr/>
          </p:nvSpPr>
          <p:spPr bwMode="auto">
            <a:xfrm>
              <a:off x="2806" y="9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2" name="Oval 17"/>
            <p:cNvSpPr>
              <a:spLocks noChangeArrowheads="1"/>
            </p:cNvSpPr>
            <p:nvPr/>
          </p:nvSpPr>
          <p:spPr bwMode="auto">
            <a:xfrm>
              <a:off x="4006" y="21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3" name="Oval 18"/>
            <p:cNvSpPr>
              <a:spLocks noChangeArrowheads="1"/>
            </p:cNvSpPr>
            <p:nvPr/>
          </p:nvSpPr>
          <p:spPr bwMode="auto">
            <a:xfrm>
              <a:off x="1606" y="21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4" name="Oval 19"/>
            <p:cNvSpPr>
              <a:spLocks noChangeArrowheads="1"/>
            </p:cNvSpPr>
            <p:nvPr/>
          </p:nvSpPr>
          <p:spPr bwMode="auto">
            <a:xfrm>
              <a:off x="2806" y="33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5" name="Line 20"/>
            <p:cNvSpPr>
              <a:spLocks noChangeShapeType="1"/>
            </p:cNvSpPr>
            <p:nvPr/>
          </p:nvSpPr>
          <p:spPr bwMode="auto">
            <a:xfrm rot="33062" flipH="1">
              <a:off x="1990" y="1392"/>
              <a:ext cx="1728" cy="16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Oval 21"/>
            <p:cNvSpPr>
              <a:spLocks noChangeArrowheads="1"/>
            </p:cNvSpPr>
            <p:nvPr/>
          </p:nvSpPr>
          <p:spPr bwMode="auto">
            <a:xfrm>
              <a:off x="3670" y="1344"/>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7" name="Oval 22"/>
            <p:cNvSpPr>
              <a:spLocks noChangeArrowheads="1"/>
            </p:cNvSpPr>
            <p:nvPr/>
          </p:nvSpPr>
          <p:spPr bwMode="auto">
            <a:xfrm>
              <a:off x="1942" y="2976"/>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8" name="Line 23"/>
            <p:cNvSpPr>
              <a:spLocks noChangeShapeType="1"/>
            </p:cNvSpPr>
            <p:nvPr/>
          </p:nvSpPr>
          <p:spPr bwMode="auto">
            <a:xfrm>
              <a:off x="1990" y="1392"/>
              <a:ext cx="1728" cy="16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Oval 24"/>
            <p:cNvSpPr>
              <a:spLocks noChangeArrowheads="1"/>
            </p:cNvSpPr>
            <p:nvPr/>
          </p:nvSpPr>
          <p:spPr bwMode="auto">
            <a:xfrm>
              <a:off x="3670" y="2976"/>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30" name="Oval 25"/>
            <p:cNvSpPr>
              <a:spLocks noChangeArrowheads="1"/>
            </p:cNvSpPr>
            <p:nvPr/>
          </p:nvSpPr>
          <p:spPr bwMode="auto">
            <a:xfrm>
              <a:off x="1942" y="1344"/>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31" name="Line 26"/>
            <p:cNvSpPr>
              <a:spLocks noChangeShapeType="1"/>
            </p:cNvSpPr>
            <p:nvPr/>
          </p:nvSpPr>
          <p:spPr bwMode="auto">
            <a:xfrm>
              <a:off x="2038" y="1392"/>
              <a:ext cx="16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2038" y="3024"/>
              <a:ext cx="16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Line 28"/>
            <p:cNvSpPr>
              <a:spLocks noChangeShapeType="1"/>
            </p:cNvSpPr>
            <p:nvPr/>
          </p:nvSpPr>
          <p:spPr bwMode="auto">
            <a:xfrm>
              <a:off x="3718" y="1440"/>
              <a:ext cx="0"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4" name="Line 29"/>
            <p:cNvSpPr>
              <a:spLocks noChangeShapeType="1"/>
            </p:cNvSpPr>
            <p:nvPr/>
          </p:nvSpPr>
          <p:spPr bwMode="auto">
            <a:xfrm>
              <a:off x="1990" y="1440"/>
              <a:ext cx="0"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5" name="Line 30"/>
            <p:cNvSpPr>
              <a:spLocks noChangeShapeType="1"/>
            </p:cNvSpPr>
            <p:nvPr/>
          </p:nvSpPr>
          <p:spPr bwMode="auto">
            <a:xfrm flipH="1">
              <a:off x="1702" y="10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6" name="Line 31"/>
            <p:cNvSpPr>
              <a:spLocks noChangeShapeType="1"/>
            </p:cNvSpPr>
            <p:nvPr/>
          </p:nvSpPr>
          <p:spPr bwMode="auto">
            <a:xfrm flipH="1">
              <a:off x="2902" y="22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7" name="Line 32"/>
            <p:cNvSpPr>
              <a:spLocks noChangeShapeType="1"/>
            </p:cNvSpPr>
            <p:nvPr/>
          </p:nvSpPr>
          <p:spPr bwMode="auto">
            <a:xfrm>
              <a:off x="2902" y="10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8" name="Line 33"/>
            <p:cNvSpPr>
              <a:spLocks noChangeShapeType="1"/>
            </p:cNvSpPr>
            <p:nvPr/>
          </p:nvSpPr>
          <p:spPr bwMode="auto">
            <a:xfrm>
              <a:off x="1702" y="22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9" name="Text Box 34"/>
            <p:cNvSpPr txBox="1">
              <a:spLocks noChangeArrowheads="1"/>
            </p:cNvSpPr>
            <p:nvPr/>
          </p:nvSpPr>
          <p:spPr bwMode="auto">
            <a:xfrm>
              <a:off x="1693" y="110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0" name="Text Box 35"/>
            <p:cNvSpPr txBox="1">
              <a:spLocks noChangeArrowheads="1"/>
            </p:cNvSpPr>
            <p:nvPr/>
          </p:nvSpPr>
          <p:spPr bwMode="auto">
            <a:xfrm>
              <a:off x="1308" y="202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1" name="Text Box 36"/>
            <p:cNvSpPr txBox="1">
              <a:spLocks noChangeArrowheads="1"/>
            </p:cNvSpPr>
            <p:nvPr/>
          </p:nvSpPr>
          <p:spPr bwMode="auto">
            <a:xfrm>
              <a:off x="1679" y="2938"/>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2" name="Text Box 37"/>
            <p:cNvSpPr txBox="1">
              <a:spLocks noChangeArrowheads="1"/>
            </p:cNvSpPr>
            <p:nvPr/>
          </p:nvSpPr>
          <p:spPr bwMode="auto">
            <a:xfrm>
              <a:off x="2735" y="346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3" name="Text Box 38"/>
            <p:cNvSpPr txBox="1">
              <a:spLocks noChangeArrowheads="1"/>
            </p:cNvSpPr>
            <p:nvPr/>
          </p:nvSpPr>
          <p:spPr bwMode="auto">
            <a:xfrm>
              <a:off x="3793" y="2937"/>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4" name="Text Box 39"/>
            <p:cNvSpPr txBox="1">
              <a:spLocks noChangeArrowheads="1"/>
            </p:cNvSpPr>
            <p:nvPr/>
          </p:nvSpPr>
          <p:spPr bwMode="auto">
            <a:xfrm>
              <a:off x="4128" y="201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5" name="Text Box 40"/>
            <p:cNvSpPr txBox="1">
              <a:spLocks noChangeArrowheads="1"/>
            </p:cNvSpPr>
            <p:nvPr/>
          </p:nvSpPr>
          <p:spPr bwMode="auto">
            <a:xfrm>
              <a:off x="3803" y="110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grpSp>
      <p:sp>
        <p:nvSpPr>
          <p:cNvPr id="46" name="Text Box 41"/>
          <p:cNvSpPr txBox="1">
            <a:spLocks noChangeArrowheads="1"/>
          </p:cNvSpPr>
          <p:nvPr/>
        </p:nvSpPr>
        <p:spPr bwMode="auto">
          <a:xfrm>
            <a:off x="190362" y="5667035"/>
            <a:ext cx="579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±2</a:t>
            </a:r>
            <a:r>
              <a:rPr lang="zh-CN" altLang="en-US" b="1" dirty="0">
                <a:latin typeface="宋体" panose="02010600030101010101" pitchFamily="2" charset="-122"/>
              </a:rPr>
              <a:t>：顺环内接</a:t>
            </a:r>
            <a:r>
              <a:rPr lang="en-US" altLang="zh-CN" b="1" dirty="0">
                <a:latin typeface="宋体" panose="02010600030101010101" pitchFamily="2" charset="-122"/>
              </a:rPr>
              <a:t>n/4</a:t>
            </a:r>
            <a:r>
              <a:rPr lang="zh-CN" altLang="en-US" b="1" dirty="0">
                <a:latin typeface="宋体" panose="02010600030101010101" pitchFamily="2" charset="-122"/>
              </a:rPr>
              <a:t>边形连接；</a:t>
            </a:r>
            <a:endParaRPr lang="zh-CN" altLang="en-US" b="1" baseline="-14000" dirty="0">
              <a:latin typeface="宋体" panose="02010600030101010101" pitchFamily="2" charset="-122"/>
            </a:endParaRPr>
          </a:p>
        </p:txBody>
      </p:sp>
      <p:sp>
        <p:nvSpPr>
          <p:cNvPr id="47" name="Text Box 42"/>
          <p:cNvSpPr txBox="1">
            <a:spLocks noChangeArrowheads="1"/>
          </p:cNvSpPr>
          <p:nvPr/>
        </p:nvSpPr>
        <p:spPr bwMode="auto">
          <a:xfrm>
            <a:off x="190362" y="6017136"/>
            <a:ext cx="579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±(n-1)</a:t>
            </a:r>
            <a:r>
              <a:rPr lang="zh-CN" altLang="en-US" b="1" dirty="0">
                <a:latin typeface="宋体" panose="02010600030101010101" pitchFamily="2" charset="-122"/>
              </a:rPr>
              <a:t>：顺环内直径连接。</a:t>
            </a:r>
            <a:endParaRPr lang="zh-CN" altLang="en-US" b="1" baseline="-140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46" grpId="0" autoUpdateAnimBg="0"/>
      <p:bldP spid="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50F28D9-2541-44BC-9425-8E2C75B69536}" type="datetime1">
              <a:rPr lang="zh-CN" altLang="en-US" sz="1400" smtClean="0"/>
              <a:t>2022/3/5</a:t>
            </a:fld>
            <a:endParaRPr lang="en-US" altLang="zh-CN" sz="1400"/>
          </a:p>
        </p:txBody>
      </p:sp>
      <p:sp>
        <p:nvSpPr>
          <p:cNvPr id="5" name="灯片编号占位符 3"/>
          <p:cNvSpPr>
            <a:spLocks noGrp="1"/>
          </p:cNvSpPr>
          <p:nvPr>
            <p:ph type="sldNum" sz="quarter" idx="12"/>
          </p:nvPr>
        </p:nvSpPr>
        <p:spPr>
          <a:xfrm>
            <a:off x="6553200" y="62484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89C8E77-87CA-4CE3-B35B-8AC2FF871E39}" type="slidenum">
              <a:rPr lang="en-US" altLang="zh-CN" sz="1400"/>
              <a:t>24</a:t>
            </a:fld>
            <a:endParaRPr lang="en-US" altLang="zh-CN" sz="1400"/>
          </a:p>
        </p:txBody>
      </p:sp>
      <p:sp>
        <p:nvSpPr>
          <p:cNvPr id="6" name="Text Box 3"/>
          <p:cNvSpPr txBox="1">
            <a:spLocks noChangeArrowheads="1"/>
          </p:cNvSpPr>
          <p:nvPr/>
        </p:nvSpPr>
        <p:spPr bwMode="auto">
          <a:xfrm>
            <a:off x="1018540" y="1521641"/>
            <a:ext cx="800100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dirty="0"/>
              <a:t>设</a:t>
            </a:r>
            <a:r>
              <a:rPr lang="en-US" altLang="zh-CN" dirty="0"/>
              <a:t>n=8</a:t>
            </a:r>
            <a:r>
              <a:rPr lang="zh-CN" altLang="en-US" dirty="0"/>
              <a:t>，则各互联循环为</a:t>
            </a:r>
          </a:p>
          <a:p>
            <a:pPr algn="just" eaLnBrk="1" hangingPunct="1">
              <a:spcBef>
                <a:spcPct val="50000"/>
              </a:spcBef>
            </a:pPr>
            <a:r>
              <a:rPr lang="en-US" altLang="zh-CN" dirty="0"/>
              <a:t>PM2</a:t>
            </a:r>
            <a:r>
              <a:rPr lang="en-US" altLang="zh-CN" baseline="-30000" dirty="0"/>
              <a:t>+0</a:t>
            </a:r>
            <a:r>
              <a:rPr lang="zh-CN" altLang="en-US" dirty="0"/>
              <a:t>：（</a:t>
            </a:r>
            <a:r>
              <a:rPr lang="en-US" altLang="zh-CN" dirty="0"/>
              <a:t>01234567</a:t>
            </a:r>
            <a:r>
              <a:rPr lang="zh-CN" altLang="en-US" dirty="0"/>
              <a:t>）</a:t>
            </a:r>
          </a:p>
          <a:p>
            <a:pPr algn="just" eaLnBrk="1" hangingPunct="1">
              <a:spcBef>
                <a:spcPct val="50000"/>
              </a:spcBef>
            </a:pPr>
            <a:r>
              <a:rPr lang="en-US" altLang="zh-CN" dirty="0"/>
              <a:t>PM2</a:t>
            </a:r>
            <a:r>
              <a:rPr lang="en-US" altLang="zh-CN" baseline="-30000" dirty="0"/>
              <a:t>-0</a:t>
            </a:r>
            <a:r>
              <a:rPr lang="zh-CN" altLang="en-US" dirty="0"/>
              <a:t>：（</a:t>
            </a:r>
            <a:r>
              <a:rPr lang="en-US" altLang="zh-CN" dirty="0"/>
              <a:t>76543210</a:t>
            </a:r>
            <a:r>
              <a:rPr lang="zh-CN" altLang="en-US" dirty="0"/>
              <a:t>）</a:t>
            </a:r>
          </a:p>
          <a:p>
            <a:pPr algn="just" eaLnBrk="1" hangingPunct="1">
              <a:spcBef>
                <a:spcPct val="50000"/>
              </a:spcBef>
            </a:pPr>
            <a:r>
              <a:rPr lang="en-US" altLang="zh-CN" dirty="0"/>
              <a:t>PM2</a:t>
            </a:r>
            <a:r>
              <a:rPr lang="en-US" altLang="zh-CN" baseline="-30000" dirty="0"/>
              <a:t>+1</a:t>
            </a:r>
            <a:r>
              <a:rPr lang="zh-CN" altLang="en-US" dirty="0"/>
              <a:t>：（</a:t>
            </a:r>
            <a:r>
              <a:rPr lang="en-US" altLang="zh-CN" dirty="0"/>
              <a:t>0246</a:t>
            </a:r>
            <a:r>
              <a:rPr lang="zh-CN" altLang="en-US" dirty="0"/>
              <a:t>）（</a:t>
            </a:r>
            <a:r>
              <a:rPr lang="en-US" altLang="zh-CN" dirty="0"/>
              <a:t>1357</a:t>
            </a:r>
            <a:r>
              <a:rPr lang="zh-CN" altLang="en-US" dirty="0"/>
              <a:t>）</a:t>
            </a:r>
          </a:p>
          <a:p>
            <a:pPr algn="just" eaLnBrk="1" hangingPunct="1">
              <a:spcBef>
                <a:spcPct val="50000"/>
              </a:spcBef>
            </a:pPr>
            <a:r>
              <a:rPr lang="en-US" altLang="zh-CN" dirty="0"/>
              <a:t>PM2</a:t>
            </a:r>
            <a:r>
              <a:rPr lang="en-US" altLang="zh-CN" baseline="-30000" dirty="0"/>
              <a:t>-1</a:t>
            </a:r>
            <a:r>
              <a:rPr lang="zh-CN" altLang="en-US" dirty="0"/>
              <a:t>：（</a:t>
            </a:r>
            <a:r>
              <a:rPr lang="en-US" altLang="zh-CN" dirty="0"/>
              <a:t>6420</a:t>
            </a:r>
            <a:r>
              <a:rPr lang="zh-CN" altLang="en-US" dirty="0"/>
              <a:t>）（</a:t>
            </a:r>
            <a:r>
              <a:rPr lang="en-US" altLang="zh-CN" dirty="0"/>
              <a:t>7531</a:t>
            </a:r>
            <a:r>
              <a:rPr lang="zh-CN" altLang="en-US" dirty="0"/>
              <a:t>）</a:t>
            </a:r>
          </a:p>
          <a:p>
            <a:pPr algn="just" eaLnBrk="1" hangingPunct="1">
              <a:spcBef>
                <a:spcPct val="50000"/>
              </a:spcBef>
            </a:pPr>
            <a:r>
              <a:rPr lang="en-US" altLang="zh-CN" dirty="0"/>
              <a:t>PM2</a:t>
            </a:r>
            <a:r>
              <a:rPr lang="en-US" altLang="zh-CN" baseline="-30000" dirty="0"/>
              <a:t>±2</a:t>
            </a:r>
            <a:r>
              <a:rPr lang="zh-CN" altLang="en-US" dirty="0"/>
              <a:t>：（</a:t>
            </a:r>
            <a:r>
              <a:rPr lang="en-US" altLang="zh-CN" dirty="0"/>
              <a:t>04</a:t>
            </a:r>
            <a:r>
              <a:rPr lang="zh-CN" altLang="en-US" dirty="0"/>
              <a:t>）（</a:t>
            </a:r>
            <a:r>
              <a:rPr lang="en-US" altLang="zh-CN" dirty="0"/>
              <a:t>15</a:t>
            </a:r>
            <a:r>
              <a:rPr lang="zh-CN" altLang="en-US" dirty="0"/>
              <a:t>）（</a:t>
            </a:r>
            <a:r>
              <a:rPr lang="en-US" altLang="zh-CN" dirty="0"/>
              <a:t>26</a:t>
            </a:r>
            <a:r>
              <a:rPr lang="zh-CN" altLang="en-US" dirty="0"/>
              <a:t>）（</a:t>
            </a:r>
            <a:r>
              <a:rPr lang="en-US" altLang="zh-CN" dirty="0"/>
              <a:t>37</a:t>
            </a:r>
            <a:r>
              <a:rPr lang="zh-CN" altLang="en-US" dirty="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0" y="6464433"/>
            <a:ext cx="2743200" cy="365125"/>
          </a:xfrm>
        </p:spPr>
        <p:txBody>
          <a:bodyPr/>
          <a:lstStyle/>
          <a:p>
            <a:pPr>
              <a:defRPr/>
            </a:pPr>
            <a:endParaRPr lang="zh-CN" altLang="en-US" dirty="0"/>
          </a:p>
        </p:txBody>
      </p:sp>
      <p:sp>
        <p:nvSpPr>
          <p:cNvPr id="73" name="日期占位符 1"/>
          <p:cNvSpPr txBox="1"/>
          <p:nvPr/>
        </p:nvSpPr>
        <p:spPr>
          <a:xfrm>
            <a:off x="489857" y="6405852"/>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8F2B058D-BC1D-4426-B46B-1DF9FDB02377}" type="datetime1">
              <a:rPr lang="zh-CN" altLang="en-US" sz="1200" smtClean="0"/>
              <a:t>2022/3/5</a:t>
            </a:fld>
            <a:endParaRPr lang="en-US" altLang="zh-CN" sz="1200"/>
          </a:p>
        </p:txBody>
      </p:sp>
      <p:sp>
        <p:nvSpPr>
          <p:cNvPr id="74" name="灯片编号占位符 3"/>
          <p:cNvSpPr>
            <a:spLocks noGrp="1"/>
          </p:cNvSpPr>
          <p:nvPr>
            <p:ph type="sldNum" sz="quarter" idx="12"/>
          </p:nvPr>
        </p:nvSpPr>
        <p:spPr>
          <a:xfrm>
            <a:off x="6357257" y="6405852"/>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9B8548E-3432-4399-B149-69FEDD9137A4}" type="slidenum">
              <a:rPr lang="en-US" altLang="zh-CN" sz="1200"/>
              <a:t>25</a:t>
            </a:fld>
            <a:endParaRPr lang="en-US" altLang="zh-CN" sz="1200"/>
          </a:p>
        </p:txBody>
      </p:sp>
      <p:sp>
        <p:nvSpPr>
          <p:cNvPr id="75" name="Text Box 2"/>
          <p:cNvSpPr txBox="1">
            <a:spLocks noChangeArrowheads="1"/>
          </p:cNvSpPr>
          <p:nvPr/>
        </p:nvSpPr>
        <p:spPr bwMode="auto">
          <a:xfrm>
            <a:off x="518160" y="1050820"/>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3399"/>
                </a:solidFill>
                <a:latin typeface="宋体" panose="02010600030101010101" pitchFamily="2" charset="-122"/>
              </a:rPr>
              <a:t>5.</a:t>
            </a:r>
            <a:r>
              <a:rPr lang="zh-CN" altLang="en-US" b="1" dirty="0">
                <a:solidFill>
                  <a:srgbClr val="FF3399"/>
                </a:solidFill>
                <a:latin typeface="宋体" panose="02010600030101010101" pitchFamily="2" charset="-122"/>
              </a:rPr>
              <a:t>混洗交换单级网络</a:t>
            </a:r>
            <a:endParaRPr lang="zh-CN" altLang="en-US" b="1" baseline="-14000" dirty="0">
              <a:solidFill>
                <a:schemeClr val="accent2"/>
              </a:solidFill>
              <a:latin typeface="宋体" panose="02010600030101010101" pitchFamily="2" charset="-122"/>
            </a:endParaRPr>
          </a:p>
        </p:txBody>
      </p:sp>
      <p:sp>
        <p:nvSpPr>
          <p:cNvPr id="76" name="Text Box 3"/>
          <p:cNvSpPr txBox="1">
            <a:spLocks noChangeArrowheads="1"/>
          </p:cNvSpPr>
          <p:nvPr/>
        </p:nvSpPr>
        <p:spPr bwMode="auto">
          <a:xfrm>
            <a:off x="55623" y="1518885"/>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混洗：</a:t>
            </a:r>
            <a:endParaRPr lang="zh-CN" altLang="en-US" b="1" baseline="-14000" dirty="0">
              <a:latin typeface="宋体" panose="02010600030101010101" pitchFamily="2" charset="-122"/>
            </a:endParaRPr>
          </a:p>
        </p:txBody>
      </p:sp>
      <p:grpSp>
        <p:nvGrpSpPr>
          <p:cNvPr id="77" name="Group 4"/>
          <p:cNvGrpSpPr/>
          <p:nvPr/>
        </p:nvGrpSpPr>
        <p:grpSpPr bwMode="auto">
          <a:xfrm>
            <a:off x="1884423" y="1382426"/>
            <a:ext cx="3546354" cy="3106567"/>
            <a:chOff x="1440" y="873"/>
            <a:chExt cx="2909" cy="2764"/>
          </a:xfrm>
        </p:grpSpPr>
        <p:sp>
          <p:nvSpPr>
            <p:cNvPr id="78" name="Text Box 5"/>
            <p:cNvSpPr txBox="1">
              <a:spLocks noChangeArrowheads="1"/>
            </p:cNvSpPr>
            <p:nvPr/>
          </p:nvSpPr>
          <p:spPr bwMode="auto">
            <a:xfrm>
              <a:off x="1440" y="87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000</a:t>
              </a:r>
            </a:p>
          </p:txBody>
        </p:sp>
        <p:sp>
          <p:nvSpPr>
            <p:cNvPr id="79" name="Text Box 6"/>
            <p:cNvSpPr txBox="1">
              <a:spLocks noChangeArrowheads="1"/>
            </p:cNvSpPr>
            <p:nvPr/>
          </p:nvSpPr>
          <p:spPr bwMode="auto">
            <a:xfrm>
              <a:off x="3819" y="87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000</a:t>
              </a:r>
            </a:p>
          </p:txBody>
        </p:sp>
        <p:sp>
          <p:nvSpPr>
            <p:cNvPr id="80" name="Text Box 7"/>
            <p:cNvSpPr txBox="1">
              <a:spLocks noChangeArrowheads="1"/>
            </p:cNvSpPr>
            <p:nvPr/>
          </p:nvSpPr>
          <p:spPr bwMode="auto">
            <a:xfrm>
              <a:off x="1440" y="120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001</a:t>
              </a:r>
            </a:p>
          </p:txBody>
        </p:sp>
        <p:sp>
          <p:nvSpPr>
            <p:cNvPr id="81" name="Text Box 8"/>
            <p:cNvSpPr txBox="1">
              <a:spLocks noChangeArrowheads="1"/>
            </p:cNvSpPr>
            <p:nvPr/>
          </p:nvSpPr>
          <p:spPr bwMode="auto">
            <a:xfrm>
              <a:off x="3819" y="121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001</a:t>
              </a:r>
            </a:p>
          </p:txBody>
        </p:sp>
        <p:sp>
          <p:nvSpPr>
            <p:cNvPr id="82" name="Text Box 9"/>
            <p:cNvSpPr txBox="1">
              <a:spLocks noChangeArrowheads="1"/>
            </p:cNvSpPr>
            <p:nvPr/>
          </p:nvSpPr>
          <p:spPr bwMode="auto">
            <a:xfrm>
              <a:off x="1440" y="1545"/>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010</a:t>
              </a:r>
            </a:p>
          </p:txBody>
        </p:sp>
        <p:sp>
          <p:nvSpPr>
            <p:cNvPr id="83" name="Text Box 10"/>
            <p:cNvSpPr txBox="1">
              <a:spLocks noChangeArrowheads="1"/>
            </p:cNvSpPr>
            <p:nvPr/>
          </p:nvSpPr>
          <p:spPr bwMode="auto">
            <a:xfrm>
              <a:off x="3819" y="1545"/>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010</a:t>
              </a:r>
            </a:p>
          </p:txBody>
        </p:sp>
        <p:sp>
          <p:nvSpPr>
            <p:cNvPr id="84" name="Text Box 11"/>
            <p:cNvSpPr txBox="1">
              <a:spLocks noChangeArrowheads="1"/>
            </p:cNvSpPr>
            <p:nvPr/>
          </p:nvSpPr>
          <p:spPr bwMode="auto">
            <a:xfrm>
              <a:off x="1440" y="1881"/>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011</a:t>
              </a:r>
            </a:p>
          </p:txBody>
        </p:sp>
        <p:sp>
          <p:nvSpPr>
            <p:cNvPr id="85" name="Text Box 12"/>
            <p:cNvSpPr txBox="1">
              <a:spLocks noChangeArrowheads="1"/>
            </p:cNvSpPr>
            <p:nvPr/>
          </p:nvSpPr>
          <p:spPr bwMode="auto">
            <a:xfrm>
              <a:off x="3819" y="1889"/>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011</a:t>
              </a:r>
            </a:p>
          </p:txBody>
        </p:sp>
        <p:sp>
          <p:nvSpPr>
            <p:cNvPr id="86" name="Text Box 13"/>
            <p:cNvSpPr txBox="1">
              <a:spLocks noChangeArrowheads="1"/>
            </p:cNvSpPr>
            <p:nvPr/>
          </p:nvSpPr>
          <p:spPr bwMode="auto">
            <a:xfrm>
              <a:off x="1440" y="2216"/>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100</a:t>
              </a:r>
            </a:p>
          </p:txBody>
        </p:sp>
        <p:sp>
          <p:nvSpPr>
            <p:cNvPr id="87" name="Text Box 14"/>
            <p:cNvSpPr txBox="1">
              <a:spLocks noChangeArrowheads="1"/>
            </p:cNvSpPr>
            <p:nvPr/>
          </p:nvSpPr>
          <p:spPr bwMode="auto">
            <a:xfrm>
              <a:off x="3819" y="222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100</a:t>
              </a:r>
            </a:p>
          </p:txBody>
        </p:sp>
        <p:sp>
          <p:nvSpPr>
            <p:cNvPr id="88" name="Text Box 15"/>
            <p:cNvSpPr txBox="1">
              <a:spLocks noChangeArrowheads="1"/>
            </p:cNvSpPr>
            <p:nvPr/>
          </p:nvSpPr>
          <p:spPr bwMode="auto">
            <a:xfrm>
              <a:off x="1440" y="2554"/>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101</a:t>
              </a:r>
            </a:p>
          </p:txBody>
        </p:sp>
        <p:sp>
          <p:nvSpPr>
            <p:cNvPr id="89" name="Text Box 16"/>
            <p:cNvSpPr txBox="1">
              <a:spLocks noChangeArrowheads="1"/>
            </p:cNvSpPr>
            <p:nvPr/>
          </p:nvSpPr>
          <p:spPr bwMode="auto">
            <a:xfrm>
              <a:off x="3819" y="255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101</a:t>
              </a:r>
            </a:p>
          </p:txBody>
        </p:sp>
        <p:sp>
          <p:nvSpPr>
            <p:cNvPr id="90" name="Text Box 17"/>
            <p:cNvSpPr txBox="1">
              <a:spLocks noChangeArrowheads="1"/>
            </p:cNvSpPr>
            <p:nvPr/>
          </p:nvSpPr>
          <p:spPr bwMode="auto">
            <a:xfrm>
              <a:off x="1440" y="2891"/>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110</a:t>
              </a:r>
            </a:p>
          </p:txBody>
        </p:sp>
        <p:sp>
          <p:nvSpPr>
            <p:cNvPr id="91" name="Text Box 18"/>
            <p:cNvSpPr txBox="1">
              <a:spLocks noChangeArrowheads="1"/>
            </p:cNvSpPr>
            <p:nvPr/>
          </p:nvSpPr>
          <p:spPr bwMode="auto">
            <a:xfrm>
              <a:off x="3820" y="2898"/>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110</a:t>
              </a:r>
            </a:p>
          </p:txBody>
        </p:sp>
        <p:sp>
          <p:nvSpPr>
            <p:cNvPr id="92" name="Text Box 19"/>
            <p:cNvSpPr txBox="1">
              <a:spLocks noChangeArrowheads="1"/>
            </p:cNvSpPr>
            <p:nvPr/>
          </p:nvSpPr>
          <p:spPr bwMode="auto">
            <a:xfrm>
              <a:off x="1440" y="3226"/>
              <a:ext cx="51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111</a:t>
              </a:r>
            </a:p>
          </p:txBody>
        </p:sp>
        <p:sp>
          <p:nvSpPr>
            <p:cNvPr id="93" name="Text Box 20"/>
            <p:cNvSpPr txBox="1">
              <a:spLocks noChangeArrowheads="1"/>
            </p:cNvSpPr>
            <p:nvPr/>
          </p:nvSpPr>
          <p:spPr bwMode="auto">
            <a:xfrm>
              <a:off x="3818" y="3226"/>
              <a:ext cx="51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111</a:t>
              </a:r>
            </a:p>
          </p:txBody>
        </p:sp>
        <p:sp>
          <p:nvSpPr>
            <p:cNvPr id="94" name="Line 21"/>
            <p:cNvSpPr>
              <a:spLocks noChangeShapeType="1"/>
            </p:cNvSpPr>
            <p:nvPr/>
          </p:nvSpPr>
          <p:spPr bwMode="auto">
            <a:xfrm>
              <a:off x="1968" y="3417"/>
              <a:ext cx="177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22"/>
            <p:cNvSpPr>
              <a:spLocks noChangeShapeType="1"/>
            </p:cNvSpPr>
            <p:nvPr/>
          </p:nvSpPr>
          <p:spPr bwMode="auto">
            <a:xfrm>
              <a:off x="1968" y="1392"/>
              <a:ext cx="1776"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23"/>
            <p:cNvSpPr>
              <a:spLocks noChangeShapeType="1"/>
            </p:cNvSpPr>
            <p:nvPr/>
          </p:nvSpPr>
          <p:spPr bwMode="auto">
            <a:xfrm>
              <a:off x="1968" y="1008"/>
              <a:ext cx="177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24"/>
            <p:cNvSpPr>
              <a:spLocks noChangeShapeType="1"/>
            </p:cNvSpPr>
            <p:nvPr/>
          </p:nvSpPr>
          <p:spPr bwMode="auto">
            <a:xfrm>
              <a:off x="1968" y="1728"/>
              <a:ext cx="1776"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25"/>
            <p:cNvSpPr>
              <a:spLocks noChangeShapeType="1"/>
            </p:cNvSpPr>
            <p:nvPr/>
          </p:nvSpPr>
          <p:spPr bwMode="auto">
            <a:xfrm>
              <a:off x="1968" y="2064"/>
              <a:ext cx="1776" cy="9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26"/>
            <p:cNvSpPr>
              <a:spLocks noChangeShapeType="1"/>
            </p:cNvSpPr>
            <p:nvPr/>
          </p:nvSpPr>
          <p:spPr bwMode="auto">
            <a:xfrm flipV="1">
              <a:off x="1968" y="2736"/>
              <a:ext cx="1776"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27"/>
            <p:cNvSpPr>
              <a:spLocks noChangeShapeType="1"/>
            </p:cNvSpPr>
            <p:nvPr/>
          </p:nvSpPr>
          <p:spPr bwMode="auto">
            <a:xfrm flipV="1">
              <a:off x="1968" y="2064"/>
              <a:ext cx="1776"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28"/>
            <p:cNvSpPr>
              <a:spLocks noChangeShapeType="1"/>
            </p:cNvSpPr>
            <p:nvPr/>
          </p:nvSpPr>
          <p:spPr bwMode="auto">
            <a:xfrm flipV="1">
              <a:off x="1968" y="1392"/>
              <a:ext cx="1776" cy="10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Rectangle 29"/>
            <p:cNvSpPr>
              <a:spLocks noChangeArrowheads="1"/>
            </p:cNvSpPr>
            <p:nvPr/>
          </p:nvSpPr>
          <p:spPr bwMode="auto">
            <a:xfrm>
              <a:off x="1440" y="877"/>
              <a:ext cx="480" cy="1296"/>
            </a:xfrm>
            <a:prstGeom prst="rect">
              <a:avLst/>
            </a:prstGeom>
            <a:noFill/>
            <a:ln w="9525" cap="rnd">
              <a:solidFill>
                <a:schemeClr val="accent2"/>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03" name="Rectangle 30"/>
            <p:cNvSpPr>
              <a:spLocks noChangeArrowheads="1"/>
            </p:cNvSpPr>
            <p:nvPr/>
          </p:nvSpPr>
          <p:spPr bwMode="auto">
            <a:xfrm>
              <a:off x="1440" y="2243"/>
              <a:ext cx="480" cy="1296"/>
            </a:xfrm>
            <a:prstGeom prst="rect">
              <a:avLst/>
            </a:prstGeom>
            <a:noFill/>
            <a:ln w="9525" cap="rnd">
              <a:solidFill>
                <a:schemeClr val="accent2"/>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grpSp>
      <p:sp>
        <p:nvSpPr>
          <p:cNvPr id="104" name="Text Box 72"/>
          <p:cNvSpPr txBox="1">
            <a:spLocks noChangeArrowheads="1"/>
          </p:cNvSpPr>
          <p:nvPr/>
        </p:nvSpPr>
        <p:spPr bwMode="auto">
          <a:xfrm>
            <a:off x="32657" y="4438940"/>
            <a:ext cx="533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en-US" altLang="zh-CN" sz="2000" b="1" dirty="0"/>
              <a:t>Shuffle</a:t>
            </a:r>
            <a:r>
              <a:rPr lang="zh-CN" altLang="en-US" b="1" dirty="0">
                <a:solidFill>
                  <a:srgbClr val="CC3300"/>
                </a:solidFill>
                <a:latin typeface="宋体" panose="02010600030101010101" pitchFamily="2" charset="-122"/>
              </a:rPr>
              <a:t>互连函数：</a:t>
            </a:r>
          </a:p>
        </p:txBody>
      </p:sp>
      <p:sp>
        <p:nvSpPr>
          <p:cNvPr id="105" name="Text Box 73"/>
          <p:cNvSpPr txBox="1">
            <a:spLocks noChangeArrowheads="1"/>
          </p:cNvSpPr>
          <p:nvPr/>
        </p:nvSpPr>
        <p:spPr bwMode="auto">
          <a:xfrm>
            <a:off x="32657" y="4972340"/>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Shuffle(b</a:t>
            </a:r>
            <a:r>
              <a:rPr lang="en-US" altLang="zh-CN" b="1" baseline="-14000">
                <a:latin typeface="宋体" panose="02010600030101010101" pitchFamily="2" charset="-122"/>
              </a:rPr>
              <a:t>n-1</a:t>
            </a:r>
            <a:r>
              <a:rPr lang="en-US" altLang="zh-CN" b="1">
                <a:latin typeface="宋体" panose="02010600030101010101" pitchFamily="2" charset="-122"/>
              </a:rPr>
              <a:t>b</a:t>
            </a:r>
            <a:r>
              <a:rPr lang="en-US" altLang="zh-CN" b="1" baseline="-14000">
                <a:latin typeface="宋体" panose="02010600030101010101" pitchFamily="2" charset="-122"/>
              </a:rPr>
              <a:t>n-2</a:t>
            </a:r>
            <a:r>
              <a:rPr lang="en-US" altLang="zh-CN" b="1"/>
              <a:t>…</a:t>
            </a:r>
            <a:r>
              <a:rPr lang="en-US" altLang="zh-CN" b="1">
                <a:latin typeface="宋体" panose="02010600030101010101" pitchFamily="2" charset="-122"/>
              </a:rPr>
              <a:t>b</a:t>
            </a:r>
            <a:r>
              <a:rPr lang="en-US" altLang="zh-CN" b="1" baseline="-14000">
                <a:latin typeface="宋体" panose="02010600030101010101" pitchFamily="2" charset="-122"/>
              </a:rPr>
              <a:t>1</a:t>
            </a:r>
            <a:r>
              <a:rPr lang="en-US" altLang="zh-CN" b="1">
                <a:latin typeface="宋体" panose="02010600030101010101" pitchFamily="2" charset="-122"/>
              </a:rPr>
              <a:t>b</a:t>
            </a:r>
            <a:r>
              <a:rPr lang="en-US" altLang="zh-CN" b="1" baseline="-14000">
                <a:latin typeface="宋体" panose="02010600030101010101" pitchFamily="2" charset="-122"/>
              </a:rPr>
              <a:t>0</a:t>
            </a:r>
            <a:r>
              <a:rPr lang="en-US" altLang="zh-CN" b="1">
                <a:latin typeface="宋体" panose="02010600030101010101" pitchFamily="2" charset="-122"/>
              </a:rPr>
              <a:t>)=(b</a:t>
            </a:r>
            <a:r>
              <a:rPr lang="en-US" altLang="zh-CN" b="1" baseline="-14000">
                <a:latin typeface="宋体" panose="02010600030101010101" pitchFamily="2" charset="-122"/>
              </a:rPr>
              <a:t>n-2</a:t>
            </a:r>
            <a:r>
              <a:rPr lang="en-US" altLang="zh-CN" b="1"/>
              <a:t>…</a:t>
            </a:r>
            <a:r>
              <a:rPr lang="en-US" altLang="zh-CN" b="1">
                <a:latin typeface="宋体" panose="02010600030101010101" pitchFamily="2" charset="-122"/>
              </a:rPr>
              <a:t>b</a:t>
            </a:r>
            <a:r>
              <a:rPr lang="en-US" altLang="zh-CN" b="1" baseline="-14000">
                <a:latin typeface="宋体" panose="02010600030101010101" pitchFamily="2" charset="-122"/>
              </a:rPr>
              <a:t>1</a:t>
            </a:r>
            <a:r>
              <a:rPr lang="en-US" altLang="zh-CN" b="1">
                <a:latin typeface="宋体" panose="02010600030101010101" pitchFamily="2" charset="-122"/>
              </a:rPr>
              <a:t>b</a:t>
            </a:r>
            <a:r>
              <a:rPr lang="en-US" altLang="zh-CN" b="1" baseline="-14000">
                <a:latin typeface="宋体" panose="02010600030101010101" pitchFamily="2" charset="-122"/>
              </a:rPr>
              <a:t>0</a:t>
            </a:r>
            <a:r>
              <a:rPr lang="en-US" altLang="zh-CN" b="1">
                <a:latin typeface="宋体" panose="02010600030101010101" pitchFamily="2" charset="-122"/>
              </a:rPr>
              <a:t>b</a:t>
            </a:r>
            <a:r>
              <a:rPr lang="en-US" altLang="zh-CN" b="1" baseline="-14000">
                <a:latin typeface="宋体" panose="02010600030101010101" pitchFamily="2" charset="-122"/>
              </a:rPr>
              <a:t>n-1</a:t>
            </a:r>
            <a:r>
              <a:rPr lang="en-US" altLang="zh-CN" b="1">
                <a:latin typeface="宋体" panose="02010600030101010101" pitchFamily="2" charset="-122"/>
              </a:rPr>
              <a:t>)</a:t>
            </a:r>
            <a:r>
              <a:rPr lang="zh-CN" altLang="en-US" b="1">
                <a:latin typeface="宋体" panose="02010600030101010101" pitchFamily="2" charset="-122"/>
              </a:rPr>
              <a:t>；</a:t>
            </a:r>
          </a:p>
        </p:txBody>
      </p:sp>
      <p:sp>
        <p:nvSpPr>
          <p:cNvPr id="106" name="Text Box 74"/>
          <p:cNvSpPr txBox="1">
            <a:spLocks noChangeArrowheads="1"/>
          </p:cNvSpPr>
          <p:nvPr/>
        </p:nvSpPr>
        <p:spPr bwMode="auto">
          <a:xfrm>
            <a:off x="284107" y="5435466"/>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全</a:t>
            </a:r>
            <a:r>
              <a:rPr lang="zh-CN" altLang="en-US" b="1" dirty="0"/>
              <a:t>“</a:t>
            </a:r>
            <a:r>
              <a:rPr lang="en-US" altLang="zh-CN" b="1" dirty="0">
                <a:latin typeface="宋体" panose="02010600030101010101" pitchFamily="2" charset="-122"/>
              </a:rPr>
              <a:t>0</a:t>
            </a:r>
            <a:r>
              <a:rPr lang="en-US" altLang="zh-CN" b="1" dirty="0"/>
              <a:t>”</a:t>
            </a:r>
            <a:r>
              <a:rPr lang="zh-CN" altLang="en-US" b="1" dirty="0">
                <a:latin typeface="宋体" panose="02010600030101010101" pitchFamily="2" charset="-122"/>
              </a:rPr>
              <a:t>或全</a:t>
            </a:r>
            <a:r>
              <a:rPr lang="zh-CN" altLang="en-US" b="1" dirty="0"/>
              <a:t>“</a:t>
            </a:r>
            <a:r>
              <a:rPr lang="en-US" altLang="zh-CN" b="1" dirty="0">
                <a:latin typeface="宋体" panose="02010600030101010101" pitchFamily="2" charset="-122"/>
              </a:rPr>
              <a:t>1</a:t>
            </a:r>
            <a:r>
              <a:rPr lang="en-US" altLang="zh-CN" b="1" dirty="0"/>
              <a:t>”</a:t>
            </a:r>
            <a:r>
              <a:rPr lang="zh-CN" altLang="en-US" b="1" dirty="0">
                <a:latin typeface="宋体" panose="02010600030101010101" pitchFamily="2" charset="-122"/>
              </a:rPr>
              <a:t>结点无法与其他结点连接，必须辅以交换互连函数，方可实现任意结点间连接。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utoUpdateAnimBg="0"/>
      <p:bldP spid="104" grpId="0" autoUpdateAnimBg="0"/>
      <p:bldP spid="105" grpId="0" autoUpdateAnimBg="0"/>
      <p:bldP spid="10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5.3.3  互连网络特性</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26</a:t>
            </a:fld>
            <a:endParaRPr lang="en-US" altLang="zh-CN" sz="1200"/>
          </a:p>
        </p:txBody>
      </p:sp>
      <p:sp>
        <p:nvSpPr>
          <p:cNvPr id="18" name="Text Box 20"/>
          <p:cNvSpPr txBox="1">
            <a:spLocks noChangeArrowheads="1"/>
          </p:cNvSpPr>
          <p:nvPr/>
        </p:nvSpPr>
        <p:spPr bwMode="auto">
          <a:xfrm>
            <a:off x="650404" y="1252628"/>
            <a:ext cx="8686800" cy="452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3200">
                <a:latin typeface="宋体" panose="02010600030101010101" pitchFamily="2" charset="-122"/>
              </a:rPr>
              <a:t>（1）网络规模</a:t>
            </a:r>
          </a:p>
          <a:p>
            <a:pPr eaLnBrk="1" hangingPunct="1"/>
            <a:r>
              <a:rPr sz="3200">
                <a:latin typeface="宋体" panose="02010600030101010101" pitchFamily="2" charset="-122"/>
              </a:rPr>
              <a:t>（2）节点度</a:t>
            </a:r>
          </a:p>
          <a:p>
            <a:pPr eaLnBrk="1" hangingPunct="1"/>
            <a:r>
              <a:rPr sz="3200">
                <a:latin typeface="宋体" panose="02010600030101010101" pitchFamily="2" charset="-122"/>
              </a:rPr>
              <a:t>（3）距离</a:t>
            </a:r>
          </a:p>
          <a:p>
            <a:pPr eaLnBrk="1" hangingPunct="1"/>
            <a:r>
              <a:rPr sz="3200">
                <a:latin typeface="宋体" panose="02010600030101010101" pitchFamily="2" charset="-122"/>
              </a:rPr>
              <a:t>（4）网络直径</a:t>
            </a:r>
          </a:p>
          <a:p>
            <a:pPr eaLnBrk="1" hangingPunct="1"/>
            <a:r>
              <a:rPr lang="zh-CN" sz="3200">
                <a:latin typeface="宋体" panose="02010600030101010101" pitchFamily="2" charset="-122"/>
              </a:rPr>
              <a:t>（</a:t>
            </a:r>
            <a:r>
              <a:rPr sz="3200">
                <a:latin typeface="宋体" panose="02010600030101010101" pitchFamily="2" charset="-122"/>
              </a:rPr>
              <a:t>5）聚集带宽</a:t>
            </a:r>
          </a:p>
          <a:p>
            <a:pPr eaLnBrk="1" hangingPunct="1"/>
            <a:r>
              <a:rPr sz="3200">
                <a:latin typeface="宋体" panose="02010600030101010101" pitchFamily="2" charset="-122"/>
              </a:rPr>
              <a:t>（6）等分带宽</a:t>
            </a:r>
          </a:p>
          <a:p>
            <a:pPr eaLnBrk="1" hangingPunct="1"/>
            <a:r>
              <a:rPr sz="3200">
                <a:latin typeface="宋体" panose="02010600030101010101" pitchFamily="2" charset="-122"/>
              </a:rPr>
              <a:t>（7）节点间的线长</a:t>
            </a:r>
          </a:p>
          <a:p>
            <a:pPr eaLnBrk="1" hangingPunct="1"/>
            <a:r>
              <a:rPr sz="3200">
                <a:latin typeface="宋体" panose="02010600030101010101" pitchFamily="2" charset="-122"/>
              </a:rPr>
              <a:t>（8）网络对称性</a:t>
            </a:r>
          </a:p>
          <a:p>
            <a:pPr eaLnBrk="1" hangingPunct="1"/>
            <a:endParaRPr sz="32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27</a:t>
            </a:fld>
            <a:endParaRPr lang="en-US" altLang="zh-CN" sz="1200"/>
          </a:p>
        </p:txBody>
      </p:sp>
      <p:pic>
        <p:nvPicPr>
          <p:cNvPr id="3" name="图片 -2147482526" descr="5t19"/>
          <p:cNvPicPr>
            <a:picLocks noChangeAspect="1"/>
          </p:cNvPicPr>
          <p:nvPr/>
        </p:nvPicPr>
        <p:blipFill>
          <a:blip r:embed="rId2"/>
          <a:stretch>
            <a:fillRect/>
          </a:stretch>
        </p:blipFill>
        <p:spPr>
          <a:xfrm>
            <a:off x="1496695" y="1072515"/>
            <a:ext cx="9212580" cy="529145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28</a:t>
            </a:fld>
            <a:endParaRPr lang="en-US" altLang="zh-CN" sz="1200"/>
          </a:p>
        </p:txBody>
      </p:sp>
      <p:pic>
        <p:nvPicPr>
          <p:cNvPr id="3" name="图片 -2147482525" descr="5t20X"/>
          <p:cNvPicPr>
            <a:picLocks noChangeAspect="1"/>
          </p:cNvPicPr>
          <p:nvPr/>
        </p:nvPicPr>
        <p:blipFill>
          <a:blip r:embed="rId2"/>
          <a:stretch>
            <a:fillRect/>
          </a:stretch>
        </p:blipFill>
        <p:spPr>
          <a:xfrm>
            <a:off x="2147570" y="1247140"/>
            <a:ext cx="6497320" cy="530161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29</a:t>
            </a:fld>
            <a:endParaRPr lang="en-US" altLang="zh-CN" sz="1200"/>
          </a:p>
        </p:txBody>
      </p:sp>
      <p:pic>
        <p:nvPicPr>
          <p:cNvPr id="3" name="图片 -2147482523" descr="5t21"/>
          <p:cNvPicPr>
            <a:picLocks noChangeAspect="1"/>
          </p:cNvPicPr>
          <p:nvPr/>
        </p:nvPicPr>
        <p:blipFill>
          <a:blip r:embed="rId2"/>
          <a:stretch>
            <a:fillRect/>
          </a:stretch>
        </p:blipFill>
        <p:spPr>
          <a:xfrm>
            <a:off x="615950" y="1607185"/>
            <a:ext cx="10883265" cy="324231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dirty="0"/>
              <a:t>5.1  系统结构中的并行性概念</a:t>
            </a:r>
          </a:p>
        </p:txBody>
      </p:sp>
    </p:spTree>
  </p:cSld>
  <p:clrMapOvr>
    <a:masterClrMapping/>
  </p:clrMapOvr>
  <p:transition spd="slow">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30</a:t>
            </a:fld>
            <a:endParaRPr lang="en-US" altLang="zh-CN" sz="1200"/>
          </a:p>
        </p:txBody>
      </p:sp>
      <p:pic>
        <p:nvPicPr>
          <p:cNvPr id="3" name="图片 -2147482522" descr="5t22"/>
          <p:cNvPicPr>
            <a:picLocks noChangeAspect="1"/>
          </p:cNvPicPr>
          <p:nvPr/>
        </p:nvPicPr>
        <p:blipFill>
          <a:blip r:embed="rId2"/>
          <a:stretch>
            <a:fillRect/>
          </a:stretch>
        </p:blipFill>
        <p:spPr>
          <a:xfrm>
            <a:off x="2444750" y="1264285"/>
            <a:ext cx="7210425" cy="50038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461581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动态互连网络具有多种用途，它能根据程序要求实现所有通信模式，使用开关或仲裁器以提供动态连接特性。动态互连网络的价格和所采用的链路、开关、仲裁器的成本有关</a:t>
            </a:r>
            <a:r>
              <a:rPr lang="zh-CN" sz="28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1. 总线互连</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总线互连方式是多机系统中实现互连的最简便的一种结构形式。</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SMP总线在构建大规模系统时可扩展性不够，使用层次总线结构有助于增加可扩展性。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396938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总线互连缺点：</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① 总线</a:t>
            </a:r>
            <a:r>
              <a:rPr sz="2800" dirty="0">
                <a:latin typeface="宋体" panose="02010600030101010101" pitchFamily="2" charset="-122"/>
                <a:ea typeface="宋体" panose="02010600030101010101" pitchFamily="2" charset="-122"/>
                <a:sym typeface="+mn-ea"/>
              </a:rPr>
              <a:t>带宽有限</a:t>
            </a:r>
            <a:r>
              <a:rPr lang="zh-CN" sz="2800" dirty="0">
                <a:latin typeface="宋体" panose="02010600030101010101" pitchFamily="2" charset="-122"/>
                <a:ea typeface="宋体" panose="02010600030101010101" pitchFamily="2" charset="-122"/>
                <a:sym typeface="+mn-ea"/>
              </a:rPr>
              <a:t>。</a:t>
            </a:r>
            <a:r>
              <a:rPr sz="2800" dirty="0">
                <a:latin typeface="宋体" panose="02010600030101010101" pitchFamily="2" charset="-122"/>
                <a:ea typeface="宋体" panose="02010600030101010101" pitchFamily="2" charset="-122"/>
                <a:sym typeface="+mn-ea"/>
              </a:rPr>
              <a:t>总线</a:t>
            </a:r>
            <a:r>
              <a:rPr sz="2800" dirty="0">
                <a:latin typeface="宋体" panose="02010600030101010101" pitchFamily="2" charset="-122"/>
                <a:ea typeface="宋体" panose="02010600030101010101" pitchFamily="2" charset="-122"/>
              </a:rPr>
              <a:t>实行分时共享，即使总线带宽很大，被多个处理机平均，每个处理机的带宽也就有限了；</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② 总线缺少冗余机制，易于出错；</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③ </a:t>
            </a:r>
            <a:r>
              <a:rPr sz="2800" dirty="0">
                <a:latin typeface="宋体" panose="02010600030101010101" pitchFamily="2" charset="-122"/>
                <a:ea typeface="宋体" panose="02010600030101010101" pitchFamily="2" charset="-122"/>
                <a:sym typeface="+mn-ea"/>
              </a:rPr>
              <a:t>总线可扩展性有限。</a:t>
            </a:r>
            <a:r>
              <a:rPr sz="2800" dirty="0">
                <a:latin typeface="宋体" panose="02010600030101010101" pitchFamily="2" charset="-122"/>
                <a:ea typeface="宋体" panose="02010600030101010101" pitchFamily="2" charset="-122"/>
              </a:rPr>
              <a:t>总线一般局限于较小的机架内，当使用层次总线扩展到几个机架时，时钟扭曲和全局定时就成了问题</a:t>
            </a:r>
            <a:r>
              <a:rPr lang="zh-CN" sz="2800" dirty="0">
                <a:latin typeface="宋体" panose="02010600030101010101" pitchFamily="2" charset="-122"/>
                <a:ea typeface="宋体" panose="02010600030101010101" pitchFamily="2"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63767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2. 交叉开关互连</a:t>
            </a:r>
          </a:p>
        </p:txBody>
      </p:sp>
      <p:grpSp>
        <p:nvGrpSpPr>
          <p:cNvPr id="27653" name="组合 27652"/>
          <p:cNvGrpSpPr/>
          <p:nvPr/>
        </p:nvGrpSpPr>
        <p:grpSpPr>
          <a:xfrm>
            <a:off x="2174240" y="2569845"/>
            <a:ext cx="6778625" cy="1749084"/>
            <a:chOff x="1056" y="1872"/>
            <a:chExt cx="3744" cy="684"/>
          </a:xfrm>
        </p:grpSpPr>
        <p:sp>
          <p:nvSpPr>
            <p:cNvPr id="152583" name="矩形 27653"/>
            <p:cNvSpPr/>
            <p:nvPr/>
          </p:nvSpPr>
          <p:spPr>
            <a:xfrm>
              <a:off x="1248"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84" name="直接连接符 27654"/>
            <p:cNvSpPr/>
            <p:nvPr/>
          </p:nvSpPr>
          <p:spPr>
            <a:xfrm>
              <a:off x="1056" y="2016"/>
              <a:ext cx="192" cy="0"/>
            </a:xfrm>
            <a:prstGeom prst="line">
              <a:avLst/>
            </a:prstGeom>
            <a:ln w="9525" cap="flat" cmpd="sng">
              <a:solidFill>
                <a:schemeClr val="tx1"/>
              </a:solidFill>
              <a:prstDash val="solid"/>
              <a:round/>
              <a:headEnd type="none" w="med" len="med"/>
              <a:tailEnd type="none" w="med" len="med"/>
            </a:ln>
          </p:spPr>
        </p:sp>
        <p:sp>
          <p:nvSpPr>
            <p:cNvPr id="152585" name="直接连接符 27655"/>
            <p:cNvSpPr/>
            <p:nvPr/>
          </p:nvSpPr>
          <p:spPr>
            <a:xfrm>
              <a:off x="1056" y="2208"/>
              <a:ext cx="192" cy="0"/>
            </a:xfrm>
            <a:prstGeom prst="line">
              <a:avLst/>
            </a:prstGeom>
            <a:ln w="9525" cap="flat" cmpd="sng">
              <a:solidFill>
                <a:schemeClr val="tx1"/>
              </a:solidFill>
              <a:prstDash val="solid"/>
              <a:round/>
              <a:headEnd type="none" w="med" len="med"/>
              <a:tailEnd type="none" w="med" len="med"/>
            </a:ln>
          </p:spPr>
        </p:sp>
        <p:sp>
          <p:nvSpPr>
            <p:cNvPr id="152586" name="直接连接符 27656"/>
            <p:cNvSpPr/>
            <p:nvPr/>
          </p:nvSpPr>
          <p:spPr>
            <a:xfrm>
              <a:off x="1584" y="2016"/>
              <a:ext cx="192" cy="0"/>
            </a:xfrm>
            <a:prstGeom prst="line">
              <a:avLst/>
            </a:prstGeom>
            <a:ln w="9525" cap="flat" cmpd="sng">
              <a:solidFill>
                <a:schemeClr val="tx1"/>
              </a:solidFill>
              <a:prstDash val="solid"/>
              <a:round/>
              <a:headEnd type="none" w="med" len="med"/>
              <a:tailEnd type="none" w="med" len="med"/>
            </a:ln>
          </p:spPr>
        </p:sp>
        <p:sp>
          <p:nvSpPr>
            <p:cNvPr id="152587" name="直接连接符 27657"/>
            <p:cNvSpPr/>
            <p:nvPr/>
          </p:nvSpPr>
          <p:spPr>
            <a:xfrm>
              <a:off x="1584" y="2208"/>
              <a:ext cx="192" cy="0"/>
            </a:xfrm>
            <a:prstGeom prst="line">
              <a:avLst/>
            </a:prstGeom>
            <a:ln w="9525" cap="flat" cmpd="sng">
              <a:solidFill>
                <a:schemeClr val="tx1"/>
              </a:solidFill>
              <a:prstDash val="solid"/>
              <a:round/>
              <a:headEnd type="none" w="med" len="med"/>
              <a:tailEnd type="none" w="med" len="med"/>
            </a:ln>
          </p:spPr>
        </p:sp>
        <p:sp>
          <p:nvSpPr>
            <p:cNvPr id="152588" name="矩形 27658"/>
            <p:cNvSpPr/>
            <p:nvPr/>
          </p:nvSpPr>
          <p:spPr>
            <a:xfrm>
              <a:off x="2256"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89" name="直接连接符 27659"/>
            <p:cNvSpPr/>
            <p:nvPr/>
          </p:nvSpPr>
          <p:spPr>
            <a:xfrm>
              <a:off x="2064" y="2016"/>
              <a:ext cx="192" cy="0"/>
            </a:xfrm>
            <a:prstGeom prst="line">
              <a:avLst/>
            </a:prstGeom>
            <a:ln w="9525" cap="flat" cmpd="sng">
              <a:solidFill>
                <a:schemeClr val="tx1"/>
              </a:solidFill>
              <a:prstDash val="solid"/>
              <a:round/>
              <a:headEnd type="none" w="med" len="med"/>
              <a:tailEnd type="none" w="med" len="med"/>
            </a:ln>
          </p:spPr>
        </p:sp>
        <p:sp>
          <p:nvSpPr>
            <p:cNvPr id="152590" name="直接连接符 27660"/>
            <p:cNvSpPr/>
            <p:nvPr/>
          </p:nvSpPr>
          <p:spPr>
            <a:xfrm>
              <a:off x="2064" y="2208"/>
              <a:ext cx="192" cy="0"/>
            </a:xfrm>
            <a:prstGeom prst="line">
              <a:avLst/>
            </a:prstGeom>
            <a:ln w="9525" cap="flat" cmpd="sng">
              <a:solidFill>
                <a:schemeClr val="tx1"/>
              </a:solidFill>
              <a:prstDash val="solid"/>
              <a:round/>
              <a:headEnd type="none" w="med" len="med"/>
              <a:tailEnd type="none" w="med" len="med"/>
            </a:ln>
          </p:spPr>
        </p:sp>
        <p:sp>
          <p:nvSpPr>
            <p:cNvPr id="152591" name="直接连接符 27661"/>
            <p:cNvSpPr/>
            <p:nvPr/>
          </p:nvSpPr>
          <p:spPr>
            <a:xfrm>
              <a:off x="2592" y="2016"/>
              <a:ext cx="192" cy="0"/>
            </a:xfrm>
            <a:prstGeom prst="line">
              <a:avLst/>
            </a:prstGeom>
            <a:ln w="9525" cap="flat" cmpd="sng">
              <a:solidFill>
                <a:schemeClr val="tx1"/>
              </a:solidFill>
              <a:prstDash val="solid"/>
              <a:round/>
              <a:headEnd type="none" w="med" len="med"/>
              <a:tailEnd type="none" w="med" len="med"/>
            </a:ln>
          </p:spPr>
        </p:sp>
        <p:sp>
          <p:nvSpPr>
            <p:cNvPr id="152592" name="直接连接符 27662"/>
            <p:cNvSpPr/>
            <p:nvPr/>
          </p:nvSpPr>
          <p:spPr>
            <a:xfrm>
              <a:off x="2592" y="2208"/>
              <a:ext cx="192" cy="0"/>
            </a:xfrm>
            <a:prstGeom prst="line">
              <a:avLst/>
            </a:prstGeom>
            <a:ln w="9525" cap="flat" cmpd="sng">
              <a:solidFill>
                <a:schemeClr val="tx1"/>
              </a:solidFill>
              <a:prstDash val="solid"/>
              <a:round/>
              <a:headEnd type="none" w="med" len="med"/>
              <a:tailEnd type="none" w="med" len="med"/>
            </a:ln>
          </p:spPr>
        </p:sp>
        <p:sp>
          <p:nvSpPr>
            <p:cNvPr id="152593" name="矩形 27663"/>
            <p:cNvSpPr/>
            <p:nvPr/>
          </p:nvSpPr>
          <p:spPr>
            <a:xfrm>
              <a:off x="3264"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94" name="直接连接符 27664"/>
            <p:cNvSpPr/>
            <p:nvPr/>
          </p:nvSpPr>
          <p:spPr>
            <a:xfrm>
              <a:off x="3072" y="2016"/>
              <a:ext cx="192" cy="0"/>
            </a:xfrm>
            <a:prstGeom prst="line">
              <a:avLst/>
            </a:prstGeom>
            <a:ln w="9525" cap="flat" cmpd="sng">
              <a:solidFill>
                <a:schemeClr val="tx1"/>
              </a:solidFill>
              <a:prstDash val="solid"/>
              <a:round/>
              <a:headEnd type="none" w="med" len="med"/>
              <a:tailEnd type="none" w="med" len="med"/>
            </a:ln>
          </p:spPr>
        </p:sp>
        <p:sp>
          <p:nvSpPr>
            <p:cNvPr id="152595" name="直接连接符 27665"/>
            <p:cNvSpPr/>
            <p:nvPr/>
          </p:nvSpPr>
          <p:spPr>
            <a:xfrm>
              <a:off x="3072" y="2208"/>
              <a:ext cx="192" cy="0"/>
            </a:xfrm>
            <a:prstGeom prst="line">
              <a:avLst/>
            </a:prstGeom>
            <a:ln w="9525" cap="flat" cmpd="sng">
              <a:solidFill>
                <a:schemeClr val="tx1"/>
              </a:solidFill>
              <a:prstDash val="solid"/>
              <a:round/>
              <a:headEnd type="none" w="med" len="med"/>
              <a:tailEnd type="none" w="med" len="med"/>
            </a:ln>
          </p:spPr>
        </p:sp>
        <p:sp>
          <p:nvSpPr>
            <p:cNvPr id="152596" name="直接连接符 27666"/>
            <p:cNvSpPr/>
            <p:nvPr/>
          </p:nvSpPr>
          <p:spPr>
            <a:xfrm>
              <a:off x="3600" y="2016"/>
              <a:ext cx="192" cy="0"/>
            </a:xfrm>
            <a:prstGeom prst="line">
              <a:avLst/>
            </a:prstGeom>
            <a:ln w="9525" cap="flat" cmpd="sng">
              <a:solidFill>
                <a:schemeClr val="tx1"/>
              </a:solidFill>
              <a:prstDash val="solid"/>
              <a:round/>
              <a:headEnd type="none" w="med" len="med"/>
              <a:tailEnd type="none" w="med" len="med"/>
            </a:ln>
          </p:spPr>
        </p:sp>
        <p:sp>
          <p:nvSpPr>
            <p:cNvPr id="152597" name="直接连接符 27667"/>
            <p:cNvSpPr/>
            <p:nvPr/>
          </p:nvSpPr>
          <p:spPr>
            <a:xfrm>
              <a:off x="3600" y="2208"/>
              <a:ext cx="192" cy="0"/>
            </a:xfrm>
            <a:prstGeom prst="line">
              <a:avLst/>
            </a:prstGeom>
            <a:ln w="9525" cap="flat" cmpd="sng">
              <a:solidFill>
                <a:schemeClr val="tx1"/>
              </a:solidFill>
              <a:prstDash val="solid"/>
              <a:round/>
              <a:headEnd type="none" w="med" len="med"/>
              <a:tailEnd type="none" w="med" len="med"/>
            </a:ln>
          </p:spPr>
        </p:sp>
        <p:sp>
          <p:nvSpPr>
            <p:cNvPr id="152598" name="矩形 27668"/>
            <p:cNvSpPr/>
            <p:nvPr/>
          </p:nvSpPr>
          <p:spPr>
            <a:xfrm>
              <a:off x="4272"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99" name="直接连接符 27669"/>
            <p:cNvSpPr/>
            <p:nvPr/>
          </p:nvSpPr>
          <p:spPr>
            <a:xfrm>
              <a:off x="4080" y="2016"/>
              <a:ext cx="192" cy="0"/>
            </a:xfrm>
            <a:prstGeom prst="line">
              <a:avLst/>
            </a:prstGeom>
            <a:ln w="9525" cap="flat" cmpd="sng">
              <a:solidFill>
                <a:schemeClr val="tx1"/>
              </a:solidFill>
              <a:prstDash val="solid"/>
              <a:round/>
              <a:headEnd type="none" w="med" len="med"/>
              <a:tailEnd type="none" w="med" len="med"/>
            </a:ln>
          </p:spPr>
        </p:sp>
        <p:sp>
          <p:nvSpPr>
            <p:cNvPr id="152600" name="直接连接符 27670"/>
            <p:cNvSpPr/>
            <p:nvPr/>
          </p:nvSpPr>
          <p:spPr>
            <a:xfrm>
              <a:off x="4080" y="2208"/>
              <a:ext cx="192" cy="0"/>
            </a:xfrm>
            <a:prstGeom prst="line">
              <a:avLst/>
            </a:prstGeom>
            <a:ln w="9525" cap="flat" cmpd="sng">
              <a:solidFill>
                <a:schemeClr val="tx1"/>
              </a:solidFill>
              <a:prstDash val="solid"/>
              <a:round/>
              <a:headEnd type="none" w="med" len="med"/>
              <a:tailEnd type="none" w="med" len="med"/>
            </a:ln>
          </p:spPr>
        </p:sp>
        <p:sp>
          <p:nvSpPr>
            <p:cNvPr id="152601" name="直接连接符 27671"/>
            <p:cNvSpPr/>
            <p:nvPr/>
          </p:nvSpPr>
          <p:spPr>
            <a:xfrm>
              <a:off x="4608" y="2016"/>
              <a:ext cx="192" cy="0"/>
            </a:xfrm>
            <a:prstGeom prst="line">
              <a:avLst/>
            </a:prstGeom>
            <a:ln w="9525" cap="flat" cmpd="sng">
              <a:solidFill>
                <a:schemeClr val="tx1"/>
              </a:solidFill>
              <a:prstDash val="solid"/>
              <a:round/>
              <a:headEnd type="none" w="med" len="med"/>
              <a:tailEnd type="none" w="med" len="med"/>
            </a:ln>
          </p:spPr>
        </p:sp>
        <p:sp>
          <p:nvSpPr>
            <p:cNvPr id="152602" name="直接连接符 27672"/>
            <p:cNvSpPr/>
            <p:nvPr/>
          </p:nvSpPr>
          <p:spPr>
            <a:xfrm>
              <a:off x="4608" y="2208"/>
              <a:ext cx="192" cy="0"/>
            </a:xfrm>
            <a:prstGeom prst="line">
              <a:avLst/>
            </a:prstGeom>
            <a:ln w="9525" cap="flat" cmpd="sng">
              <a:solidFill>
                <a:schemeClr val="tx1"/>
              </a:solidFill>
              <a:prstDash val="solid"/>
              <a:round/>
              <a:headEnd type="none" w="med" len="med"/>
              <a:tailEnd type="none" w="med" len="med"/>
            </a:ln>
          </p:spPr>
        </p:sp>
        <p:sp>
          <p:nvSpPr>
            <p:cNvPr id="152603" name="直接连接符 27673"/>
            <p:cNvSpPr/>
            <p:nvPr/>
          </p:nvSpPr>
          <p:spPr>
            <a:xfrm>
              <a:off x="1248" y="2016"/>
              <a:ext cx="336" cy="0"/>
            </a:xfrm>
            <a:prstGeom prst="line">
              <a:avLst/>
            </a:prstGeom>
            <a:ln w="9525" cap="flat" cmpd="sng">
              <a:solidFill>
                <a:schemeClr val="tx1"/>
              </a:solidFill>
              <a:prstDash val="solid"/>
              <a:round/>
              <a:headEnd type="none" w="med" len="med"/>
              <a:tailEnd type="none" w="med" len="med"/>
            </a:ln>
          </p:spPr>
        </p:sp>
        <p:sp>
          <p:nvSpPr>
            <p:cNvPr id="152604" name="直接连接符 27674"/>
            <p:cNvSpPr/>
            <p:nvPr/>
          </p:nvSpPr>
          <p:spPr>
            <a:xfrm>
              <a:off x="1248" y="2208"/>
              <a:ext cx="336" cy="0"/>
            </a:xfrm>
            <a:prstGeom prst="line">
              <a:avLst/>
            </a:prstGeom>
            <a:ln w="9525" cap="flat" cmpd="sng">
              <a:solidFill>
                <a:schemeClr val="tx1"/>
              </a:solidFill>
              <a:prstDash val="solid"/>
              <a:round/>
              <a:headEnd type="none" w="med" len="med"/>
              <a:tailEnd type="none" w="med" len="med"/>
            </a:ln>
          </p:spPr>
        </p:sp>
        <p:sp>
          <p:nvSpPr>
            <p:cNvPr id="152605" name="直接连接符 27675"/>
            <p:cNvSpPr/>
            <p:nvPr/>
          </p:nvSpPr>
          <p:spPr>
            <a:xfrm>
              <a:off x="3264" y="2208"/>
              <a:ext cx="336" cy="0"/>
            </a:xfrm>
            <a:prstGeom prst="line">
              <a:avLst/>
            </a:prstGeom>
            <a:ln w="9525" cap="flat" cmpd="sng">
              <a:solidFill>
                <a:schemeClr val="tx1"/>
              </a:solidFill>
              <a:prstDash val="solid"/>
              <a:round/>
              <a:headEnd type="none" w="med" len="med"/>
              <a:tailEnd type="none" w="med" len="med"/>
            </a:ln>
          </p:spPr>
        </p:sp>
        <p:sp>
          <p:nvSpPr>
            <p:cNvPr id="152606" name="直接连接符 27676"/>
            <p:cNvSpPr/>
            <p:nvPr/>
          </p:nvSpPr>
          <p:spPr>
            <a:xfrm>
              <a:off x="4272" y="2016"/>
              <a:ext cx="336" cy="0"/>
            </a:xfrm>
            <a:prstGeom prst="line">
              <a:avLst/>
            </a:prstGeom>
            <a:ln w="9525" cap="flat" cmpd="sng">
              <a:solidFill>
                <a:schemeClr val="tx1"/>
              </a:solidFill>
              <a:prstDash val="solid"/>
              <a:round/>
              <a:headEnd type="none" w="med" len="med"/>
              <a:tailEnd type="none" w="med" len="med"/>
            </a:ln>
          </p:spPr>
        </p:sp>
        <p:sp>
          <p:nvSpPr>
            <p:cNvPr id="152607" name="直接连接符 27677"/>
            <p:cNvSpPr/>
            <p:nvPr/>
          </p:nvSpPr>
          <p:spPr>
            <a:xfrm>
              <a:off x="2256" y="2016"/>
              <a:ext cx="336" cy="192"/>
            </a:xfrm>
            <a:prstGeom prst="line">
              <a:avLst/>
            </a:prstGeom>
            <a:ln w="9525" cap="flat" cmpd="sng">
              <a:solidFill>
                <a:schemeClr val="tx1"/>
              </a:solidFill>
              <a:prstDash val="solid"/>
              <a:round/>
              <a:headEnd type="none" w="med" len="med"/>
              <a:tailEnd type="none" w="med" len="med"/>
            </a:ln>
          </p:spPr>
        </p:sp>
        <p:sp>
          <p:nvSpPr>
            <p:cNvPr id="152608" name="直接连接符 27678"/>
            <p:cNvSpPr/>
            <p:nvPr/>
          </p:nvSpPr>
          <p:spPr>
            <a:xfrm>
              <a:off x="4272" y="2016"/>
              <a:ext cx="336" cy="192"/>
            </a:xfrm>
            <a:prstGeom prst="line">
              <a:avLst/>
            </a:prstGeom>
            <a:ln w="9525" cap="flat" cmpd="sng">
              <a:solidFill>
                <a:schemeClr val="tx1"/>
              </a:solidFill>
              <a:prstDash val="solid"/>
              <a:round/>
              <a:headEnd type="none" w="med" len="med"/>
              <a:tailEnd type="none" w="med" len="med"/>
            </a:ln>
          </p:spPr>
        </p:sp>
        <p:sp>
          <p:nvSpPr>
            <p:cNvPr id="152609" name="直接连接符 27679"/>
            <p:cNvSpPr/>
            <p:nvPr/>
          </p:nvSpPr>
          <p:spPr>
            <a:xfrm flipV="1">
              <a:off x="2256" y="2016"/>
              <a:ext cx="336" cy="192"/>
            </a:xfrm>
            <a:prstGeom prst="line">
              <a:avLst/>
            </a:prstGeom>
            <a:ln w="9525" cap="flat" cmpd="sng">
              <a:solidFill>
                <a:schemeClr val="tx1"/>
              </a:solidFill>
              <a:prstDash val="solid"/>
              <a:round/>
              <a:headEnd type="none" w="med" len="med"/>
              <a:tailEnd type="none" w="med" len="med"/>
            </a:ln>
          </p:spPr>
        </p:sp>
        <p:sp>
          <p:nvSpPr>
            <p:cNvPr id="152610" name="直接连接符 27680"/>
            <p:cNvSpPr/>
            <p:nvPr/>
          </p:nvSpPr>
          <p:spPr>
            <a:xfrm flipV="1">
              <a:off x="3264" y="2016"/>
              <a:ext cx="336" cy="192"/>
            </a:xfrm>
            <a:prstGeom prst="line">
              <a:avLst/>
            </a:prstGeom>
            <a:ln w="9525" cap="flat" cmpd="sng">
              <a:solidFill>
                <a:schemeClr val="tx1"/>
              </a:solidFill>
              <a:prstDash val="solid"/>
              <a:round/>
              <a:headEnd type="none" w="med" len="med"/>
              <a:tailEnd type="none" w="med" len="med"/>
            </a:ln>
          </p:spPr>
        </p:sp>
        <p:sp>
          <p:nvSpPr>
            <p:cNvPr id="152611" name="文本框 27681"/>
            <p:cNvSpPr txBox="1"/>
            <p:nvPr/>
          </p:nvSpPr>
          <p:spPr>
            <a:xfrm>
              <a:off x="1200" y="2400"/>
              <a:ext cx="459" cy="156"/>
            </a:xfrm>
            <a:prstGeom prst="rect">
              <a:avLst/>
            </a:prstGeom>
            <a:noFill/>
            <a:ln w="9525">
              <a:noFill/>
            </a:ln>
          </p:spPr>
          <p:txBody>
            <a:bodyPr wrap="square" anchor="t">
              <a:spAutoFit/>
            </a:bodyPr>
            <a:lstStyle/>
            <a:p>
              <a:r>
                <a:rPr lang="zh-CN" altLang="en-US" sz="2000" dirty="0">
                  <a:latin typeface="Times New Roman" panose="02020603050405020304" pitchFamily="18" charset="0"/>
                  <a:ea typeface="宋体" panose="02010600030101010101" pitchFamily="2" charset="-122"/>
                </a:rPr>
                <a:t>直通</a:t>
              </a:r>
              <a:endParaRPr lang="zh-CN" altLang="en-US" sz="2000">
                <a:latin typeface="Times New Roman" panose="02020603050405020304" pitchFamily="18" charset="0"/>
                <a:ea typeface="宋体" panose="02010600030101010101" pitchFamily="2" charset="-122"/>
              </a:endParaRPr>
            </a:p>
          </p:txBody>
        </p:sp>
        <p:sp>
          <p:nvSpPr>
            <p:cNvPr id="152612" name="文本框 27682"/>
            <p:cNvSpPr txBox="1"/>
            <p:nvPr/>
          </p:nvSpPr>
          <p:spPr>
            <a:xfrm>
              <a:off x="2204" y="2400"/>
              <a:ext cx="459" cy="156"/>
            </a:xfrm>
            <a:prstGeom prst="rect">
              <a:avLst/>
            </a:prstGeom>
            <a:noFill/>
            <a:ln w="9525">
              <a:noFill/>
            </a:ln>
          </p:spPr>
          <p:txBody>
            <a:bodyPr wrap="square" anchor="t">
              <a:spAutoFit/>
            </a:bodyPr>
            <a:lstStyle/>
            <a:p>
              <a:r>
                <a:rPr lang="zh-CN" altLang="en-US" sz="2000" dirty="0">
                  <a:latin typeface="Times New Roman" panose="02020603050405020304" pitchFamily="18" charset="0"/>
                  <a:ea typeface="宋体" panose="02010600030101010101" pitchFamily="2" charset="-122"/>
                </a:rPr>
                <a:t>交换</a:t>
              </a:r>
              <a:endParaRPr lang="zh-CN" altLang="en-US" sz="2000">
                <a:latin typeface="Times New Roman" panose="02020603050405020304" pitchFamily="18" charset="0"/>
                <a:ea typeface="宋体" panose="02010600030101010101" pitchFamily="2" charset="-122"/>
              </a:endParaRPr>
            </a:p>
          </p:txBody>
        </p:sp>
        <p:sp>
          <p:nvSpPr>
            <p:cNvPr id="152613" name="文本框 27683"/>
            <p:cNvSpPr txBox="1"/>
            <p:nvPr/>
          </p:nvSpPr>
          <p:spPr>
            <a:xfrm>
              <a:off x="3216" y="2400"/>
              <a:ext cx="459" cy="156"/>
            </a:xfrm>
            <a:prstGeom prst="rect">
              <a:avLst/>
            </a:prstGeom>
            <a:noFill/>
            <a:ln w="9525">
              <a:noFill/>
            </a:ln>
          </p:spPr>
          <p:txBody>
            <a:bodyPr wrap="square" anchor="t">
              <a:spAutoFit/>
            </a:bodyPr>
            <a:lstStyle/>
            <a:p>
              <a:r>
                <a:rPr lang="zh-CN" altLang="en-US" sz="2000">
                  <a:latin typeface="Times New Roman" panose="02020603050405020304" pitchFamily="18" charset="0"/>
                  <a:ea typeface="宋体" panose="02010600030101010101" pitchFamily="2" charset="-122"/>
                </a:rPr>
                <a:t>上播</a:t>
              </a:r>
            </a:p>
          </p:txBody>
        </p:sp>
        <p:sp>
          <p:nvSpPr>
            <p:cNvPr id="152614" name="文本框 27684"/>
            <p:cNvSpPr txBox="1"/>
            <p:nvPr/>
          </p:nvSpPr>
          <p:spPr>
            <a:xfrm>
              <a:off x="4220" y="2400"/>
              <a:ext cx="459" cy="156"/>
            </a:xfrm>
            <a:prstGeom prst="rect">
              <a:avLst/>
            </a:prstGeom>
            <a:noFill/>
            <a:ln w="9525">
              <a:noFill/>
            </a:ln>
          </p:spPr>
          <p:txBody>
            <a:bodyPr wrap="square" anchor="t">
              <a:spAutoFit/>
            </a:bodyPr>
            <a:lstStyle/>
            <a:p>
              <a:r>
                <a:rPr lang="zh-CN" altLang="en-US" sz="2000">
                  <a:latin typeface="Times New Roman" panose="02020603050405020304" pitchFamily="18" charset="0"/>
                  <a:ea typeface="宋体" panose="02010600030101010101" pitchFamily="2" charset="-122"/>
                </a:rPr>
                <a:t>下播</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000068"/>
            <a:ext cx="10911586" cy="526224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多级互连网络是指将多套单级互连网络通过交换开关或交叉开关串联扩展而成的网络。</a:t>
            </a:r>
            <a:r>
              <a:rPr lang="zh-CN" sz="2800" dirty="0">
                <a:latin typeface="宋体" panose="02010600030101010101" pitchFamily="2" charset="-122"/>
                <a:ea typeface="宋体" panose="02010600030101010101" pitchFamily="2" charset="-122"/>
              </a:rPr>
              <a:t>通过</a:t>
            </a:r>
            <a:r>
              <a:rPr sz="2800" dirty="0">
                <a:latin typeface="宋体" panose="02010600030101010101" pitchFamily="2" charset="-122"/>
                <a:ea typeface="宋体" panose="02010600030101010101" pitchFamily="2" charset="-122"/>
              </a:rPr>
              <a:t>改变开关的控制方式（即开关连接方式）实现各种连接，满足系统应用的需要</a:t>
            </a:r>
            <a:r>
              <a:rPr lang="zh-CN" sz="28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sz="28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控制方式：</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① 级控制。</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② </a:t>
            </a:r>
            <a:r>
              <a:rPr lang="zh-CN" sz="2800" dirty="0">
                <a:latin typeface="宋体" panose="02010600030101010101" pitchFamily="2" charset="-122"/>
                <a:ea typeface="宋体" panose="02010600030101010101" pitchFamily="2" charset="-122"/>
                <a:sym typeface="+mn-ea"/>
              </a:rPr>
              <a:t>部分级控制。</a:t>
            </a:r>
            <a:endParaRPr lang="zh-CN" sz="28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③</a:t>
            </a:r>
            <a:r>
              <a:rPr lang="zh-CN" sz="2800" dirty="0">
                <a:latin typeface="宋体" panose="02010600030101010101" pitchFamily="2" charset="-122"/>
                <a:ea typeface="宋体" panose="02010600030101010101" pitchFamily="2" charset="-122"/>
                <a:sym typeface="+mn-ea"/>
              </a:rPr>
              <a:t>单元控制。</a:t>
            </a:r>
            <a:r>
              <a:rPr lang="zh-CN" sz="2800" dirty="0">
                <a:latin typeface="宋体" panose="02010600030101010101" pitchFamily="2" charset="-122"/>
                <a:ea typeface="宋体" panose="02010600030101010101" pitchFamily="2" charset="-122"/>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000068"/>
            <a:ext cx="10911586" cy="1319336"/>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1．多级立方体网络</a:t>
            </a:r>
          </a:p>
          <a:p>
            <a:pPr marL="0" indent="0" fontAlgn="auto">
              <a:lnSpc>
                <a:spcPct val="150000"/>
              </a:lnSpc>
              <a:spcBef>
                <a:spcPts val="0"/>
              </a:spcBef>
              <a:spcAft>
                <a:spcPts val="0"/>
              </a:spcAft>
              <a:buClr>
                <a:srgbClr val="1B3868"/>
              </a:buClr>
              <a:buFont typeface="Arial" panose="020B0604020202020204" pitchFamily="34" charset="0"/>
              <a:buNone/>
              <a:defRPr/>
            </a:pPr>
            <a:endParaRPr sz="28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666365" y="1651635"/>
            <a:ext cx="8324850" cy="4953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177155" name="文本框 177154"/>
          <p:cNvSpPr txBox="1"/>
          <p:nvPr/>
        </p:nvSpPr>
        <p:spPr>
          <a:xfrm>
            <a:off x="1863725" y="922020"/>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990099"/>
                </a:solidFill>
                <a:latin typeface="宋体" panose="02010600030101010101" pitchFamily="2" charset="-122"/>
                <a:ea typeface="宋体" panose="02010600030101010101" pitchFamily="2" charset="-122"/>
              </a:rPr>
              <a:t>控制：</a:t>
            </a:r>
            <a:r>
              <a:rPr lang="zh-CN" altLang="en-US" sz="2800" b="1" dirty="0">
                <a:latin typeface="宋体" panose="02010600030101010101" pitchFamily="2" charset="-122"/>
                <a:ea typeface="宋体" panose="02010600030101010101" pitchFamily="2" charset="-122"/>
              </a:rPr>
              <a:t>级控制</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开关为</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时交换功能，否则为直通</a:t>
            </a:r>
            <a:r>
              <a:rPr lang="en-US" altLang="zh-CN" sz="2800" b="1">
                <a:latin typeface="宋体" panose="02010600030101010101" pitchFamily="2" charset="-122"/>
                <a:ea typeface="宋体" panose="02010600030101010101" pitchFamily="2" charset="-122"/>
              </a:rPr>
              <a:t>)</a:t>
            </a:r>
          </a:p>
        </p:txBody>
      </p:sp>
      <p:graphicFrame>
        <p:nvGraphicFramePr>
          <p:cNvPr id="177156" name="表格 177155"/>
          <p:cNvGraphicFramePr/>
          <p:nvPr/>
        </p:nvGraphicFramePr>
        <p:xfrm>
          <a:off x="2092325" y="1455420"/>
          <a:ext cx="8229600" cy="4791075"/>
        </p:xfrm>
        <a:graphic>
          <a:graphicData uri="http://schemas.openxmlformats.org/drawingml/2006/table">
            <a:tbl>
              <a:tblPr/>
              <a:tblGrid>
                <a:gridCol w="513080">
                  <a:extLst>
                    <a:ext uri="{9D8B030D-6E8A-4147-A177-3AD203B41FA5}">
                      <a16:colId xmlns:a16="http://schemas.microsoft.com/office/drawing/2014/main" val="20000"/>
                    </a:ext>
                  </a:extLst>
                </a:gridCol>
                <a:gridCol w="756920">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990600">
                  <a:extLst>
                    <a:ext uri="{9D8B030D-6E8A-4147-A177-3AD203B41FA5}">
                      <a16:colId xmlns:a16="http://schemas.microsoft.com/office/drawing/2014/main" val="20009"/>
                    </a:ext>
                  </a:extLst>
                </a:gridCol>
              </a:tblGrid>
              <a:tr h="342900">
                <a:tc gridSpan="2">
                  <a:txBody>
                    <a:bodyPr/>
                    <a:lstStyle/>
                    <a:p>
                      <a:pPr marL="0" lvl="0" indent="0" algn="ctr">
                        <a:buNone/>
                      </a:pPr>
                      <a:endParaRPr lang="zh-CN" altLang="en-US" sz="2000" dirty="0">
                        <a:latin typeface="宋体" panose="02010600030101010101" pitchFamily="2" charset="-122"/>
                        <a:ea typeface="宋体" panose="02010600030101010101" pitchFamily="2" charset="-122"/>
                      </a:endParaRPr>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gridSpan="8">
                  <a:txBody>
                    <a:bodyPr/>
                    <a:lstStyle/>
                    <a:p>
                      <a:pPr marL="0" lvl="0" indent="0" algn="ctr">
                        <a:buNone/>
                      </a:pPr>
                      <a:r>
                        <a:rPr lang="zh-CN" altLang="en-US" sz="2000" dirty="0">
                          <a:latin typeface="宋体" panose="02010600030101010101" pitchFamily="2" charset="-122"/>
                          <a:ea typeface="宋体" panose="02010600030101010101" pitchFamily="2" charset="-122"/>
                        </a:rPr>
                        <a:t>级控制信号（</a:t>
                      </a:r>
                      <a:r>
                        <a:rPr lang="en-US" altLang="zh-CN" sz="2000"/>
                        <a:t>k</a:t>
                      </a:r>
                      <a:r>
                        <a:rPr lang="en-US" altLang="zh-CN" sz="2000" baseline="-14000"/>
                        <a:t>2</a:t>
                      </a:r>
                      <a:r>
                        <a:rPr lang="en-US" altLang="zh-CN" sz="2000"/>
                        <a:t>k</a:t>
                      </a:r>
                      <a:r>
                        <a:rPr lang="en-US" altLang="zh-CN" sz="2000" baseline="-14000"/>
                        <a:t>1</a:t>
                      </a:r>
                      <a:r>
                        <a:rPr lang="en-US" altLang="zh-CN" sz="2000"/>
                        <a:t>k</a:t>
                      </a:r>
                      <a:r>
                        <a:rPr lang="en-US" altLang="zh-CN" sz="2000" baseline="-14000"/>
                        <a:t>0</a:t>
                      </a:r>
                      <a:r>
                        <a:rPr lang="zh-CN" altLang="en-US" sz="2000"/>
                        <a:t>）</a:t>
                      </a:r>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R w="12700" cap="flat" cmpd="sng">
                      <a:solidFill>
                        <a:schemeClr val="bg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extLst>
                  <a:ext uri="{0D108BD9-81ED-4DB2-BD59-A6C34878D82A}">
                    <a16:rowId xmlns:a16="http://schemas.microsoft.com/office/drawing/2014/main" val="10000"/>
                  </a:ext>
                </a:extLst>
              </a:tr>
              <a:tr h="312738">
                <a:tc>
                  <a:txBody>
                    <a:bodyPr/>
                    <a:lstStyle/>
                    <a:p>
                      <a:pPr marL="0" lvl="0" indent="0" algn="ctr">
                        <a:buNone/>
                      </a:pPr>
                      <a:endParaRPr lang="zh-CN" altLang="en-US" sz="2000" dirty="0">
                        <a:latin typeface="宋体" panose="02010600030101010101" pitchFamily="2" charset="-122"/>
                        <a:ea typeface="宋体" panose="02010600030101010101" pitchFamily="2" charset="-122"/>
                      </a:endParaRPr>
                    </a:p>
                  </a:txBody>
                  <a:tcPr marT="19050" marB="19050" vert="eaVe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endParaRPr lang="zh-CN" altLang="en-US" sz="1800" dirty="0">
                        <a:latin typeface="宋体" panose="02010600030101010101" pitchFamily="2" charset="-122"/>
                        <a:ea typeface="宋体" panose="02010600030101010101" pitchFamily="2" charset="-122"/>
                      </a:endParaRPr>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000</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001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010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011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100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101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110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111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7">
                <a:tc rowSpan="8">
                  <a:txBody>
                    <a:bodyPr/>
                    <a:lstStyle/>
                    <a:p>
                      <a:pPr marL="0" lvl="0" indent="0" algn="ctr">
                        <a:buNone/>
                      </a:pPr>
                      <a:r>
                        <a:rPr lang="zh-CN" altLang="en-US" sz="2000" dirty="0">
                          <a:latin typeface="宋体" panose="02010600030101010101" pitchFamily="2" charset="-122"/>
                          <a:ea typeface="宋体" panose="02010600030101010101" pitchFamily="2" charset="-122"/>
                        </a:rPr>
                        <a:t>入         端</a:t>
                      </a:r>
                      <a:endParaRPr lang="zh-CN" altLang="en-US" sz="2000"/>
                    </a:p>
                  </a:txBody>
                  <a:tcPr marT="19050" marB="19050" vert="eaVe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33537">
                <a:tc gridSpan="2">
                  <a:txBody>
                    <a:bodyPr/>
                    <a:lstStyle/>
                    <a:p>
                      <a:pPr marL="0" lvl="0" indent="0" algn="ctr">
                        <a:buNone/>
                      </a:pPr>
                      <a:endParaRPr lang="en-US" altLang="zh-CN" sz="2000" dirty="0">
                        <a:latin typeface="宋体" panose="02010600030101010101" pitchFamily="2" charset="-122"/>
                        <a:ea typeface="宋体" panose="02010600030101010101" pitchFamily="2" charset="-122"/>
                      </a:endParaRPr>
                    </a:p>
                    <a:p>
                      <a:pPr marL="0" lvl="0" indent="0" algn="ctr">
                        <a:buNone/>
                      </a:pPr>
                      <a:r>
                        <a:rPr lang="zh-CN" altLang="en-US" sz="2000" dirty="0"/>
                        <a:t>功</a:t>
                      </a:r>
                    </a:p>
                    <a:p>
                      <a:pPr marL="0" lvl="0" indent="0" algn="ctr">
                        <a:buNone/>
                      </a:pPr>
                      <a:r>
                        <a:rPr lang="zh-CN" altLang="en-US" sz="2000" dirty="0"/>
                        <a:t>能</a:t>
                      </a:r>
                      <a:endParaRPr lang="zh-CN" altLang="en-US" sz="20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i</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1</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1</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1</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1</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7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2"/>
          <p:cNvSpPr>
            <a:spLocks noGrp="1"/>
          </p:cNvSpPr>
          <p:nvPr>
            <p:ph type="dt" sz="half" idx="10"/>
          </p:nvPr>
        </p:nvSpPr>
        <p:spPr>
          <a:xfrm>
            <a:off x="199396" y="6324450"/>
            <a:ext cx="2743200" cy="365125"/>
          </a:xfrm>
        </p:spPr>
        <p:txBody>
          <a:bodyPr/>
          <a:lstStyle/>
          <a:p>
            <a:pPr>
              <a:defRPr/>
            </a:pPr>
            <a:endParaRPr lang="zh-CN" altLang="en-US" dirty="0"/>
          </a:p>
        </p:txBody>
      </p:sp>
      <p:sp>
        <p:nvSpPr>
          <p:cNvPr id="4" name="日期占位符 1"/>
          <p:cNvSpPr txBox="1"/>
          <p:nvPr/>
        </p:nvSpPr>
        <p:spPr>
          <a:xfrm>
            <a:off x="705664" y="6326353"/>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0FFE074-7949-4060-90FF-4F7A150EBBB7}" type="datetime1">
              <a:rPr lang="zh-CN" altLang="en-US" sz="1200" smtClean="0"/>
              <a:t>2022/3/5</a:t>
            </a:fld>
            <a:endParaRPr lang="en-US" altLang="zh-CN" sz="1200" dirty="0"/>
          </a:p>
        </p:txBody>
      </p:sp>
      <p:sp>
        <p:nvSpPr>
          <p:cNvPr id="5" name="灯片编号占位符 3"/>
          <p:cNvSpPr>
            <a:spLocks noGrp="1"/>
          </p:cNvSpPr>
          <p:nvPr>
            <p:ph type="sldNum" sz="quarter" idx="12"/>
          </p:nvPr>
        </p:nvSpPr>
        <p:spPr>
          <a:xfrm>
            <a:off x="6504418" y="6622389"/>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9077A7-189A-4FA6-B570-8E6BCC734318}" type="slidenum">
              <a:rPr lang="en-US" altLang="zh-CN" sz="1200"/>
              <a:t>37</a:t>
            </a:fld>
            <a:endParaRPr lang="en-US" altLang="zh-CN" sz="1200"/>
          </a:p>
        </p:txBody>
      </p:sp>
      <p:sp>
        <p:nvSpPr>
          <p:cNvPr id="6" name="Text Box 2"/>
          <p:cNvSpPr txBox="1">
            <a:spLocks noChangeArrowheads="1"/>
          </p:cNvSpPr>
          <p:nvPr/>
        </p:nvSpPr>
        <p:spPr bwMode="auto">
          <a:xfrm>
            <a:off x="297002" y="1019964"/>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FF3399"/>
                </a:solidFill>
                <a:latin typeface="宋体" panose="02010600030101010101" pitchFamily="2" charset="-122"/>
              </a:rPr>
              <a:t>2.</a:t>
            </a:r>
            <a:r>
              <a:rPr lang="zh-CN" altLang="en-US" b="1">
                <a:solidFill>
                  <a:srgbClr val="FF3399"/>
                </a:solidFill>
                <a:latin typeface="宋体" panose="02010600030101010101" pitchFamily="2" charset="-122"/>
              </a:rPr>
              <a:t>多级混洗交换网络（</a:t>
            </a:r>
            <a:r>
              <a:rPr lang="en-US" altLang="zh-CN" b="1">
                <a:solidFill>
                  <a:srgbClr val="FF3399"/>
                </a:solidFill>
                <a:latin typeface="宋体" panose="02010600030101010101" pitchFamily="2" charset="-122"/>
              </a:rPr>
              <a:t>ω</a:t>
            </a:r>
            <a:r>
              <a:rPr lang="zh-CN" altLang="en-US" b="1">
                <a:solidFill>
                  <a:srgbClr val="FF3399"/>
                </a:solidFill>
                <a:latin typeface="宋体" panose="02010600030101010101" pitchFamily="2" charset="-122"/>
              </a:rPr>
              <a:t>网络）</a:t>
            </a:r>
            <a:endParaRPr lang="zh-CN" altLang="en-US" b="1">
              <a:solidFill>
                <a:schemeClr val="accent2"/>
              </a:solidFill>
              <a:latin typeface="宋体" panose="02010600030101010101" pitchFamily="2" charset="-122"/>
            </a:endParaRPr>
          </a:p>
        </p:txBody>
      </p:sp>
      <p:grpSp>
        <p:nvGrpSpPr>
          <p:cNvPr id="7" name="Group 3"/>
          <p:cNvGrpSpPr/>
          <p:nvPr/>
        </p:nvGrpSpPr>
        <p:grpSpPr bwMode="auto">
          <a:xfrm>
            <a:off x="627935" y="1464233"/>
            <a:ext cx="5993667" cy="3056684"/>
            <a:chOff x="480" y="672"/>
            <a:chExt cx="4502" cy="3269"/>
          </a:xfrm>
        </p:grpSpPr>
        <p:sp>
          <p:nvSpPr>
            <p:cNvPr id="8" name="Rectangle 4"/>
            <p:cNvSpPr>
              <a:spLocks noChangeArrowheads="1"/>
            </p:cNvSpPr>
            <p:nvPr/>
          </p:nvSpPr>
          <p:spPr bwMode="auto">
            <a:xfrm>
              <a:off x="1968"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9" name="Line 5"/>
            <p:cNvSpPr>
              <a:spLocks noChangeShapeType="1"/>
            </p:cNvSpPr>
            <p:nvPr/>
          </p:nvSpPr>
          <p:spPr bwMode="auto">
            <a:xfrm>
              <a:off x="4368" y="86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 name="Line 6"/>
            <p:cNvSpPr>
              <a:spLocks noChangeShapeType="1"/>
            </p:cNvSpPr>
            <p:nvPr/>
          </p:nvSpPr>
          <p:spPr bwMode="auto">
            <a:xfrm>
              <a:off x="4368" y="115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 name="Rectangle 7"/>
            <p:cNvSpPr>
              <a:spLocks noChangeArrowheads="1"/>
            </p:cNvSpPr>
            <p:nvPr/>
          </p:nvSpPr>
          <p:spPr bwMode="auto">
            <a:xfrm>
              <a:off x="1968"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2" name="Line 8"/>
            <p:cNvSpPr>
              <a:spLocks noChangeShapeType="1"/>
            </p:cNvSpPr>
            <p:nvPr/>
          </p:nvSpPr>
          <p:spPr bwMode="auto">
            <a:xfrm>
              <a:off x="4368" y="158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4368" y="187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Rectangle 10"/>
            <p:cNvSpPr>
              <a:spLocks noChangeArrowheads="1"/>
            </p:cNvSpPr>
            <p:nvPr/>
          </p:nvSpPr>
          <p:spPr bwMode="auto">
            <a:xfrm>
              <a:off x="1968"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16" name="Line 11"/>
            <p:cNvSpPr>
              <a:spLocks noChangeShapeType="1"/>
            </p:cNvSpPr>
            <p:nvPr/>
          </p:nvSpPr>
          <p:spPr bwMode="auto">
            <a:xfrm>
              <a:off x="4368" y="23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12"/>
            <p:cNvSpPr>
              <a:spLocks noChangeShapeType="1"/>
            </p:cNvSpPr>
            <p:nvPr/>
          </p:nvSpPr>
          <p:spPr bwMode="auto">
            <a:xfrm>
              <a:off x="4368" y="259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Rectangle 13"/>
            <p:cNvSpPr>
              <a:spLocks noChangeArrowheads="1"/>
            </p:cNvSpPr>
            <p:nvPr/>
          </p:nvSpPr>
          <p:spPr bwMode="auto">
            <a:xfrm>
              <a:off x="1968"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19" name="Line 14"/>
            <p:cNvSpPr>
              <a:spLocks noChangeShapeType="1"/>
            </p:cNvSpPr>
            <p:nvPr/>
          </p:nvSpPr>
          <p:spPr bwMode="auto">
            <a:xfrm>
              <a:off x="4368" y="302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4368" y="33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2976"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22" name="Line 17"/>
            <p:cNvSpPr>
              <a:spLocks noChangeShapeType="1"/>
            </p:cNvSpPr>
            <p:nvPr/>
          </p:nvSpPr>
          <p:spPr bwMode="auto">
            <a:xfrm>
              <a:off x="336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336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Rectangle 19"/>
            <p:cNvSpPr>
              <a:spLocks noChangeArrowheads="1"/>
            </p:cNvSpPr>
            <p:nvPr/>
          </p:nvSpPr>
          <p:spPr bwMode="auto">
            <a:xfrm>
              <a:off x="2976"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25" name="Line 20"/>
            <p:cNvSpPr>
              <a:spLocks noChangeShapeType="1"/>
            </p:cNvSpPr>
            <p:nvPr/>
          </p:nvSpPr>
          <p:spPr bwMode="auto">
            <a:xfrm>
              <a:off x="336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Line 21"/>
            <p:cNvSpPr>
              <a:spLocks noChangeShapeType="1"/>
            </p:cNvSpPr>
            <p:nvPr/>
          </p:nvSpPr>
          <p:spPr bwMode="auto">
            <a:xfrm>
              <a:off x="336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7" name="Rectangle 22"/>
            <p:cNvSpPr>
              <a:spLocks noChangeArrowheads="1"/>
            </p:cNvSpPr>
            <p:nvPr/>
          </p:nvSpPr>
          <p:spPr bwMode="auto">
            <a:xfrm>
              <a:off x="2976"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28" name="Line 23"/>
            <p:cNvSpPr>
              <a:spLocks noChangeShapeType="1"/>
            </p:cNvSpPr>
            <p:nvPr/>
          </p:nvSpPr>
          <p:spPr bwMode="auto">
            <a:xfrm>
              <a:off x="336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336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Rectangle 25"/>
            <p:cNvSpPr>
              <a:spLocks noChangeArrowheads="1"/>
            </p:cNvSpPr>
            <p:nvPr/>
          </p:nvSpPr>
          <p:spPr bwMode="auto">
            <a:xfrm>
              <a:off x="2976"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31" name="Line 26"/>
            <p:cNvSpPr>
              <a:spLocks noChangeShapeType="1"/>
            </p:cNvSpPr>
            <p:nvPr/>
          </p:nvSpPr>
          <p:spPr bwMode="auto">
            <a:xfrm>
              <a:off x="336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336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Rectangle 28"/>
            <p:cNvSpPr>
              <a:spLocks noChangeArrowheads="1"/>
            </p:cNvSpPr>
            <p:nvPr/>
          </p:nvSpPr>
          <p:spPr bwMode="auto">
            <a:xfrm>
              <a:off x="3984"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34" name="Rectangle 29"/>
            <p:cNvSpPr>
              <a:spLocks noChangeArrowheads="1"/>
            </p:cNvSpPr>
            <p:nvPr/>
          </p:nvSpPr>
          <p:spPr bwMode="auto">
            <a:xfrm>
              <a:off x="3984"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J</a:t>
              </a:r>
            </a:p>
          </p:txBody>
        </p:sp>
        <p:sp>
          <p:nvSpPr>
            <p:cNvPr id="35" name="Rectangle 30"/>
            <p:cNvSpPr>
              <a:spLocks noChangeArrowheads="1"/>
            </p:cNvSpPr>
            <p:nvPr/>
          </p:nvSpPr>
          <p:spPr bwMode="auto">
            <a:xfrm>
              <a:off x="3984"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36" name="Rectangle 31"/>
            <p:cNvSpPr>
              <a:spLocks noChangeArrowheads="1"/>
            </p:cNvSpPr>
            <p:nvPr/>
          </p:nvSpPr>
          <p:spPr bwMode="auto">
            <a:xfrm>
              <a:off x="3984"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37" name="Text Box 32"/>
            <p:cNvSpPr txBox="1">
              <a:spLocks noChangeArrowheads="1"/>
            </p:cNvSpPr>
            <p:nvPr/>
          </p:nvSpPr>
          <p:spPr bwMode="auto">
            <a:xfrm>
              <a:off x="4752"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38" name="Text Box 33"/>
            <p:cNvSpPr txBox="1">
              <a:spLocks noChangeArrowheads="1"/>
            </p:cNvSpPr>
            <p:nvPr/>
          </p:nvSpPr>
          <p:spPr bwMode="auto">
            <a:xfrm>
              <a:off x="4752"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39" name="Text Box 34"/>
            <p:cNvSpPr txBox="1">
              <a:spLocks noChangeArrowheads="1"/>
            </p:cNvSpPr>
            <p:nvPr/>
          </p:nvSpPr>
          <p:spPr bwMode="auto">
            <a:xfrm>
              <a:off x="4752"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0" name="Text Box 35"/>
            <p:cNvSpPr txBox="1">
              <a:spLocks noChangeArrowheads="1"/>
            </p:cNvSpPr>
            <p:nvPr/>
          </p:nvSpPr>
          <p:spPr bwMode="auto">
            <a:xfrm>
              <a:off x="4752"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1" name="Text Box 36"/>
            <p:cNvSpPr txBox="1">
              <a:spLocks noChangeArrowheads="1"/>
            </p:cNvSpPr>
            <p:nvPr/>
          </p:nvSpPr>
          <p:spPr bwMode="auto">
            <a:xfrm>
              <a:off x="4752"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2" name="Text Box 37"/>
            <p:cNvSpPr txBox="1">
              <a:spLocks noChangeArrowheads="1"/>
            </p:cNvSpPr>
            <p:nvPr/>
          </p:nvSpPr>
          <p:spPr bwMode="auto">
            <a:xfrm>
              <a:off x="4752"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3" name="Text Box 38"/>
            <p:cNvSpPr txBox="1">
              <a:spLocks noChangeArrowheads="1"/>
            </p:cNvSpPr>
            <p:nvPr/>
          </p:nvSpPr>
          <p:spPr bwMode="auto">
            <a:xfrm>
              <a:off x="4752"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4" name="Text Box 39"/>
            <p:cNvSpPr txBox="1">
              <a:spLocks noChangeArrowheads="1"/>
            </p:cNvSpPr>
            <p:nvPr/>
          </p:nvSpPr>
          <p:spPr bwMode="auto">
            <a:xfrm>
              <a:off x="4752"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45" name="Text Box 40"/>
            <p:cNvSpPr txBox="1">
              <a:spLocks noChangeArrowheads="1"/>
            </p:cNvSpPr>
            <p:nvPr/>
          </p:nvSpPr>
          <p:spPr bwMode="auto">
            <a:xfrm>
              <a:off x="1056"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46" name="Text Box 41"/>
            <p:cNvSpPr txBox="1">
              <a:spLocks noChangeArrowheads="1"/>
            </p:cNvSpPr>
            <p:nvPr/>
          </p:nvSpPr>
          <p:spPr bwMode="auto">
            <a:xfrm>
              <a:off x="1056"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7" name="Text Box 42"/>
            <p:cNvSpPr txBox="1">
              <a:spLocks noChangeArrowheads="1"/>
            </p:cNvSpPr>
            <p:nvPr/>
          </p:nvSpPr>
          <p:spPr bwMode="auto">
            <a:xfrm>
              <a:off x="1056"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8" name="Text Box 43"/>
            <p:cNvSpPr txBox="1">
              <a:spLocks noChangeArrowheads="1"/>
            </p:cNvSpPr>
            <p:nvPr/>
          </p:nvSpPr>
          <p:spPr bwMode="auto">
            <a:xfrm>
              <a:off x="1056"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9" name="Text Box 44"/>
            <p:cNvSpPr txBox="1">
              <a:spLocks noChangeArrowheads="1"/>
            </p:cNvSpPr>
            <p:nvPr/>
          </p:nvSpPr>
          <p:spPr bwMode="auto">
            <a:xfrm>
              <a:off x="1056"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50" name="Text Box 45"/>
            <p:cNvSpPr txBox="1">
              <a:spLocks noChangeArrowheads="1"/>
            </p:cNvSpPr>
            <p:nvPr/>
          </p:nvSpPr>
          <p:spPr bwMode="auto">
            <a:xfrm>
              <a:off x="1056"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51" name="Text Box 46"/>
            <p:cNvSpPr txBox="1">
              <a:spLocks noChangeArrowheads="1"/>
            </p:cNvSpPr>
            <p:nvPr/>
          </p:nvSpPr>
          <p:spPr bwMode="auto">
            <a:xfrm>
              <a:off x="1056"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52" name="Text Box 47"/>
            <p:cNvSpPr txBox="1">
              <a:spLocks noChangeArrowheads="1"/>
            </p:cNvSpPr>
            <p:nvPr/>
          </p:nvSpPr>
          <p:spPr bwMode="auto">
            <a:xfrm>
              <a:off x="1056"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53" name="Text Box 48"/>
            <p:cNvSpPr txBox="1">
              <a:spLocks noChangeArrowheads="1"/>
            </p:cNvSpPr>
            <p:nvPr/>
          </p:nvSpPr>
          <p:spPr bwMode="auto">
            <a:xfrm>
              <a:off x="1100" y="3464"/>
              <a:ext cx="334"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54" name="Text Box 49"/>
            <p:cNvSpPr txBox="1">
              <a:spLocks noChangeArrowheads="1"/>
            </p:cNvSpPr>
            <p:nvPr/>
          </p:nvSpPr>
          <p:spPr bwMode="auto">
            <a:xfrm>
              <a:off x="202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55" name="Text Box 50"/>
            <p:cNvSpPr txBox="1">
              <a:spLocks noChangeArrowheads="1"/>
            </p:cNvSpPr>
            <p:nvPr/>
          </p:nvSpPr>
          <p:spPr bwMode="auto">
            <a:xfrm>
              <a:off x="298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56" name="Text Box 51"/>
            <p:cNvSpPr txBox="1">
              <a:spLocks noChangeArrowheads="1"/>
            </p:cNvSpPr>
            <p:nvPr/>
          </p:nvSpPr>
          <p:spPr bwMode="auto">
            <a:xfrm>
              <a:off x="4044" y="350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57" name="Text Box 52"/>
            <p:cNvSpPr txBox="1">
              <a:spLocks noChangeArrowheads="1"/>
            </p:cNvSpPr>
            <p:nvPr/>
          </p:nvSpPr>
          <p:spPr bwMode="auto">
            <a:xfrm>
              <a:off x="480" y="1825"/>
              <a:ext cx="543"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58" name="Line 53"/>
            <p:cNvSpPr>
              <a:spLocks noChangeShapeType="1"/>
            </p:cNvSpPr>
            <p:nvPr/>
          </p:nvSpPr>
          <p:spPr bwMode="auto">
            <a:xfrm>
              <a:off x="384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Line 54"/>
            <p:cNvSpPr>
              <a:spLocks noChangeShapeType="1"/>
            </p:cNvSpPr>
            <p:nvPr/>
          </p:nvSpPr>
          <p:spPr bwMode="auto">
            <a:xfrm>
              <a:off x="384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0" name="Line 55"/>
            <p:cNvSpPr>
              <a:spLocks noChangeShapeType="1"/>
            </p:cNvSpPr>
            <p:nvPr/>
          </p:nvSpPr>
          <p:spPr bwMode="auto">
            <a:xfrm>
              <a:off x="384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4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4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Line 58"/>
            <p:cNvSpPr>
              <a:spLocks noChangeShapeType="1"/>
            </p:cNvSpPr>
            <p:nvPr/>
          </p:nvSpPr>
          <p:spPr bwMode="auto">
            <a:xfrm>
              <a:off x="384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4" name="Line 59"/>
            <p:cNvSpPr>
              <a:spLocks noChangeShapeType="1"/>
            </p:cNvSpPr>
            <p:nvPr/>
          </p:nvSpPr>
          <p:spPr bwMode="auto">
            <a:xfrm>
              <a:off x="384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4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504"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a:off x="3504"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a:off x="3504"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3504"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a:off x="3504"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flipV="1">
              <a:off x="3504"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flipV="1">
              <a:off x="3504"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flipV="1">
              <a:off x="3504"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235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235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235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a:off x="235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a:off x="235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235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a:off x="235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235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a:off x="283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283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a:off x="283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283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283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283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283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283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2496"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Line 86"/>
            <p:cNvSpPr>
              <a:spLocks noChangeShapeType="1"/>
            </p:cNvSpPr>
            <p:nvPr/>
          </p:nvSpPr>
          <p:spPr bwMode="auto">
            <a:xfrm>
              <a:off x="2496"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2" name="Line 87"/>
            <p:cNvSpPr>
              <a:spLocks noChangeShapeType="1"/>
            </p:cNvSpPr>
            <p:nvPr/>
          </p:nvSpPr>
          <p:spPr bwMode="auto">
            <a:xfrm>
              <a:off x="2496"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3" name="Line 88"/>
            <p:cNvSpPr>
              <a:spLocks noChangeShapeType="1"/>
            </p:cNvSpPr>
            <p:nvPr/>
          </p:nvSpPr>
          <p:spPr bwMode="auto">
            <a:xfrm>
              <a:off x="2496"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4" name="Line 89"/>
            <p:cNvSpPr>
              <a:spLocks noChangeShapeType="1"/>
            </p:cNvSpPr>
            <p:nvPr/>
          </p:nvSpPr>
          <p:spPr bwMode="auto">
            <a:xfrm>
              <a:off x="2496"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90"/>
            <p:cNvSpPr>
              <a:spLocks noChangeShapeType="1"/>
            </p:cNvSpPr>
            <p:nvPr/>
          </p:nvSpPr>
          <p:spPr bwMode="auto">
            <a:xfrm flipV="1">
              <a:off x="2496"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91"/>
            <p:cNvSpPr>
              <a:spLocks noChangeShapeType="1"/>
            </p:cNvSpPr>
            <p:nvPr/>
          </p:nvSpPr>
          <p:spPr bwMode="auto">
            <a:xfrm flipV="1">
              <a:off x="2496"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92"/>
            <p:cNvSpPr>
              <a:spLocks noChangeShapeType="1"/>
            </p:cNvSpPr>
            <p:nvPr/>
          </p:nvSpPr>
          <p:spPr bwMode="auto">
            <a:xfrm flipV="1">
              <a:off x="2496"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93"/>
            <p:cNvSpPr>
              <a:spLocks noChangeShapeType="1"/>
            </p:cNvSpPr>
            <p:nvPr/>
          </p:nvSpPr>
          <p:spPr bwMode="auto">
            <a:xfrm>
              <a:off x="134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94"/>
            <p:cNvSpPr>
              <a:spLocks noChangeShapeType="1"/>
            </p:cNvSpPr>
            <p:nvPr/>
          </p:nvSpPr>
          <p:spPr bwMode="auto">
            <a:xfrm>
              <a:off x="134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95"/>
            <p:cNvSpPr>
              <a:spLocks noChangeShapeType="1"/>
            </p:cNvSpPr>
            <p:nvPr/>
          </p:nvSpPr>
          <p:spPr bwMode="auto">
            <a:xfrm>
              <a:off x="134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96"/>
            <p:cNvSpPr>
              <a:spLocks noChangeShapeType="1"/>
            </p:cNvSpPr>
            <p:nvPr/>
          </p:nvSpPr>
          <p:spPr bwMode="auto">
            <a:xfrm>
              <a:off x="134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Line 97"/>
            <p:cNvSpPr>
              <a:spLocks noChangeShapeType="1"/>
            </p:cNvSpPr>
            <p:nvPr/>
          </p:nvSpPr>
          <p:spPr bwMode="auto">
            <a:xfrm>
              <a:off x="134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3" name="Line 98"/>
            <p:cNvSpPr>
              <a:spLocks noChangeShapeType="1"/>
            </p:cNvSpPr>
            <p:nvPr/>
          </p:nvSpPr>
          <p:spPr bwMode="auto">
            <a:xfrm>
              <a:off x="134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4" name="Line 99"/>
            <p:cNvSpPr>
              <a:spLocks noChangeShapeType="1"/>
            </p:cNvSpPr>
            <p:nvPr/>
          </p:nvSpPr>
          <p:spPr bwMode="auto">
            <a:xfrm>
              <a:off x="134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5" name="Line 100"/>
            <p:cNvSpPr>
              <a:spLocks noChangeShapeType="1"/>
            </p:cNvSpPr>
            <p:nvPr/>
          </p:nvSpPr>
          <p:spPr bwMode="auto">
            <a:xfrm>
              <a:off x="134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6" name="Line 101"/>
            <p:cNvSpPr>
              <a:spLocks noChangeShapeType="1"/>
            </p:cNvSpPr>
            <p:nvPr/>
          </p:nvSpPr>
          <p:spPr bwMode="auto">
            <a:xfrm>
              <a:off x="182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7" name="Line 102"/>
            <p:cNvSpPr>
              <a:spLocks noChangeShapeType="1"/>
            </p:cNvSpPr>
            <p:nvPr/>
          </p:nvSpPr>
          <p:spPr bwMode="auto">
            <a:xfrm>
              <a:off x="182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8" name="Line 103"/>
            <p:cNvSpPr>
              <a:spLocks noChangeShapeType="1"/>
            </p:cNvSpPr>
            <p:nvPr/>
          </p:nvSpPr>
          <p:spPr bwMode="auto">
            <a:xfrm>
              <a:off x="182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9" name="Line 104"/>
            <p:cNvSpPr>
              <a:spLocks noChangeShapeType="1"/>
            </p:cNvSpPr>
            <p:nvPr/>
          </p:nvSpPr>
          <p:spPr bwMode="auto">
            <a:xfrm>
              <a:off x="182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0" name="Line 105"/>
            <p:cNvSpPr>
              <a:spLocks noChangeShapeType="1"/>
            </p:cNvSpPr>
            <p:nvPr/>
          </p:nvSpPr>
          <p:spPr bwMode="auto">
            <a:xfrm>
              <a:off x="182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1" name="Line 106"/>
            <p:cNvSpPr>
              <a:spLocks noChangeShapeType="1"/>
            </p:cNvSpPr>
            <p:nvPr/>
          </p:nvSpPr>
          <p:spPr bwMode="auto">
            <a:xfrm>
              <a:off x="182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2" name="Line 107"/>
            <p:cNvSpPr>
              <a:spLocks noChangeShapeType="1"/>
            </p:cNvSpPr>
            <p:nvPr/>
          </p:nvSpPr>
          <p:spPr bwMode="auto">
            <a:xfrm>
              <a:off x="182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3" name="Line 108"/>
            <p:cNvSpPr>
              <a:spLocks noChangeShapeType="1"/>
            </p:cNvSpPr>
            <p:nvPr/>
          </p:nvSpPr>
          <p:spPr bwMode="auto">
            <a:xfrm>
              <a:off x="182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4" name="Line 109"/>
            <p:cNvSpPr>
              <a:spLocks noChangeShapeType="1"/>
            </p:cNvSpPr>
            <p:nvPr/>
          </p:nvSpPr>
          <p:spPr bwMode="auto">
            <a:xfrm>
              <a:off x="1488"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5" name="Line 110"/>
            <p:cNvSpPr>
              <a:spLocks noChangeShapeType="1"/>
            </p:cNvSpPr>
            <p:nvPr/>
          </p:nvSpPr>
          <p:spPr bwMode="auto">
            <a:xfrm>
              <a:off x="1488"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6" name="Line 111"/>
            <p:cNvSpPr>
              <a:spLocks noChangeShapeType="1"/>
            </p:cNvSpPr>
            <p:nvPr/>
          </p:nvSpPr>
          <p:spPr bwMode="auto">
            <a:xfrm>
              <a:off x="1488"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7" name="Line 112"/>
            <p:cNvSpPr>
              <a:spLocks noChangeShapeType="1"/>
            </p:cNvSpPr>
            <p:nvPr/>
          </p:nvSpPr>
          <p:spPr bwMode="auto">
            <a:xfrm>
              <a:off x="1488"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8" name="Line 113"/>
            <p:cNvSpPr>
              <a:spLocks noChangeShapeType="1"/>
            </p:cNvSpPr>
            <p:nvPr/>
          </p:nvSpPr>
          <p:spPr bwMode="auto">
            <a:xfrm>
              <a:off x="1488"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9" name="Line 114"/>
            <p:cNvSpPr>
              <a:spLocks noChangeShapeType="1"/>
            </p:cNvSpPr>
            <p:nvPr/>
          </p:nvSpPr>
          <p:spPr bwMode="auto">
            <a:xfrm flipV="1">
              <a:off x="1488"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0" name="Line 115"/>
            <p:cNvSpPr>
              <a:spLocks noChangeShapeType="1"/>
            </p:cNvSpPr>
            <p:nvPr/>
          </p:nvSpPr>
          <p:spPr bwMode="auto">
            <a:xfrm flipV="1">
              <a:off x="1488"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1" name="Line 116"/>
            <p:cNvSpPr>
              <a:spLocks noChangeShapeType="1"/>
            </p:cNvSpPr>
            <p:nvPr/>
          </p:nvSpPr>
          <p:spPr bwMode="auto">
            <a:xfrm flipV="1">
              <a:off x="1488"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122" name="Text Box 117"/>
          <p:cNvSpPr txBox="1">
            <a:spLocks noChangeArrowheads="1"/>
          </p:cNvSpPr>
          <p:nvPr/>
        </p:nvSpPr>
        <p:spPr bwMode="auto">
          <a:xfrm>
            <a:off x="395718" y="4455336"/>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四功能</a:t>
            </a:r>
            <a:r>
              <a:rPr lang="zh-CN" altLang="en-US" b="1" dirty="0">
                <a:solidFill>
                  <a:schemeClr val="accent2"/>
                </a:solidFill>
                <a:latin typeface="宋体" panose="02010600030101010101" pitchFamily="2" charset="-122"/>
              </a:rPr>
              <a:t>（允许实现一对多的连接）</a:t>
            </a:r>
          </a:p>
        </p:txBody>
      </p:sp>
      <p:sp>
        <p:nvSpPr>
          <p:cNvPr id="123" name="Text Box 118"/>
          <p:cNvSpPr txBox="1">
            <a:spLocks noChangeArrowheads="1"/>
          </p:cNvSpPr>
          <p:nvPr/>
        </p:nvSpPr>
        <p:spPr bwMode="auto">
          <a:xfrm>
            <a:off x="395718" y="4862593"/>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a:t>
            </a:r>
            <a:r>
              <a:rPr lang="zh-CN" altLang="en-US" b="1" dirty="0">
                <a:latin typeface="宋体" panose="02010600030101010101" pitchFamily="2" charset="-122"/>
              </a:rPr>
              <a:t>不同级相同，均为全混洗结构；</a:t>
            </a:r>
          </a:p>
        </p:txBody>
      </p:sp>
      <p:sp>
        <p:nvSpPr>
          <p:cNvPr id="124" name="Text Box 119"/>
          <p:cNvSpPr txBox="1">
            <a:spLocks noChangeArrowheads="1"/>
          </p:cNvSpPr>
          <p:nvPr/>
        </p:nvSpPr>
        <p:spPr bwMode="auto">
          <a:xfrm>
            <a:off x="414200" y="575412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控制方式：</a:t>
            </a:r>
            <a:r>
              <a:rPr lang="zh-CN" altLang="en-US" b="1" dirty="0">
                <a:latin typeface="宋体" panose="02010600030101010101" pitchFamily="2" charset="-122"/>
              </a:rPr>
              <a:t>级控制、部分级控制、单元控制；</a:t>
            </a:r>
          </a:p>
        </p:txBody>
      </p:sp>
      <p:sp>
        <p:nvSpPr>
          <p:cNvPr id="125" name="Text Box 120"/>
          <p:cNvSpPr txBox="1">
            <a:spLocks noChangeArrowheads="1"/>
          </p:cNvSpPr>
          <p:nvPr/>
        </p:nvSpPr>
        <p:spPr bwMode="auto">
          <a:xfrm>
            <a:off x="414200" y="535604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r>
              <a:rPr lang="zh-CN" altLang="en-US" b="1" dirty="0">
                <a:latin typeface="宋体" panose="02010600030101010101" pitchFamily="2" charset="-122"/>
              </a:rPr>
              <a:t>第</a:t>
            </a:r>
            <a:r>
              <a:rPr lang="en-US" altLang="zh-CN" b="1" dirty="0">
                <a:latin typeface="宋体" panose="02010600030101010101" pitchFamily="2" charset="-122"/>
              </a:rPr>
              <a:t>n-1</a:t>
            </a:r>
            <a:r>
              <a:rPr lang="zh-CN" altLang="en-US" b="1" dirty="0">
                <a:latin typeface="宋体" panose="02010600030101010101" pitchFamily="2" charset="-122"/>
              </a:rPr>
              <a:t>级靠近入端；</a:t>
            </a:r>
          </a:p>
        </p:txBody>
      </p:sp>
      <p:sp>
        <p:nvSpPr>
          <p:cNvPr id="127" name="标题 126"/>
          <p:cNvSpPr>
            <a:spLocks noGrp="1"/>
          </p:cNvSpPr>
          <p:nvPr>
            <p:ph type="title"/>
          </p:nvPr>
        </p:nvSpPr>
        <p:spPr>
          <a:xfrm>
            <a:off x="198300" y="410845"/>
            <a:ext cx="4338304" cy="511110"/>
          </a:xfrm>
        </p:spPr>
        <p:txBody>
          <a:bodyPr/>
          <a:lstStyle/>
          <a:p>
            <a:r>
              <a:rPr sz="2800" dirty="0"/>
              <a:t>5.3.6  多级互连网络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autoUpdateAnimBg="0"/>
      <p:bldP spid="123" grpId="0" bldLvl="0" animBg="1" autoUpdateAnimBg="0"/>
      <p:bldP spid="124" grpId="0" bldLvl="0" animBg="1" autoUpdateAnimBg="0"/>
      <p:bldP spid="125" grpId="0" bldLvl="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38</a:t>
            </a:fld>
            <a:endParaRPr lang="en-US" altLang="zh-CN" sz="1800">
              <a:latin typeface="宋体" panose="02010600030101010101" pitchFamily="2" charset="-122"/>
              <a:ea typeface="宋体" panose="02010600030101010101" pitchFamily="2" charset="-122"/>
            </a:endParaRPr>
          </a:p>
        </p:txBody>
      </p:sp>
      <p:sp>
        <p:nvSpPr>
          <p:cNvPr id="23" name="文本框 22"/>
          <p:cNvSpPr txBox="1"/>
          <p:nvPr/>
        </p:nvSpPr>
        <p:spPr>
          <a:xfrm>
            <a:off x="303213" y="1166764"/>
            <a:ext cx="10125075" cy="4550989"/>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寻径的目的是找出一条从源节点到目的节点的路径来传递消息。</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1．确定寻径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确定寻径（Deterministic Routing）基于维序概念。</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（1）二维网格网络的x-y寻径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（2）超立方体网络的E立方体寻径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2．自适应寻径</a:t>
            </a:r>
          </a:p>
        </p:txBody>
      </p:sp>
      <p:sp>
        <p:nvSpPr>
          <p:cNvPr id="11" name="文本框 10"/>
          <p:cNvSpPr txBox="1"/>
          <p:nvPr/>
        </p:nvSpPr>
        <p:spPr>
          <a:xfrm>
            <a:off x="387882" y="396666"/>
            <a:ext cx="6332956" cy="521970"/>
          </a:xfrm>
          <a:prstGeom prst="rect">
            <a:avLst/>
          </a:prstGeom>
          <a:noFill/>
        </p:spPr>
        <p:txBody>
          <a:bodyPr wrap="square">
            <a:spAutoFit/>
          </a:bodyPr>
          <a:lstStyle/>
          <a:p>
            <a:r>
              <a:rPr kumimoji="0" sz="2800" b="1"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5.3.7  互连网络寻径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ea typeface="宋体" panose="02010600030101010101" pitchFamily="2" charset="-122"/>
              </a:rPr>
              <a:t>5.4 </a:t>
            </a:r>
            <a:r>
              <a:rPr lang="zh-CN" altLang="en-US" sz="4000" b="1" dirty="0">
                <a:solidFill>
                  <a:schemeClr val="bg1"/>
                </a:solidFill>
                <a:latin typeface="微软雅黑" panose="020B0503020204020204" pitchFamily="34" charset="-122"/>
                <a:ea typeface="微软雅黑" panose="020B0503020204020204" pitchFamily="34" charset="-122"/>
              </a:rPr>
              <a:t>多处理机</a:t>
            </a:r>
            <a:r>
              <a:rPr lang="zh-CN" altLang="en-US" dirty="0"/>
              <a:t>系统</a:t>
            </a:r>
          </a:p>
        </p:txBody>
      </p:sp>
    </p:spTree>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1057910" y="1407160"/>
            <a:ext cx="9318625" cy="255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3200" dirty="0">
                <a:latin typeface="宋体" panose="02010600030101010101" pitchFamily="2" charset="-122"/>
                <a:ea typeface="宋体" panose="02010600030101010101" pitchFamily="2" charset="-122"/>
              </a:rPr>
              <a:t>在同一时刻或同一时间间隔内完成两种或两种以上的性质相同或不同的工作，只要在时间上相互重叠，均存在并行性。</a:t>
            </a:r>
          </a:p>
          <a:p>
            <a:pPr marL="457200" indent="-457200">
              <a:buFont typeface="Arial" panose="020B0604020202020204" pitchFamily="34" charset="0"/>
              <a:buChar char="•"/>
            </a:pPr>
            <a:r>
              <a:rPr sz="3200" dirty="0">
                <a:latin typeface="宋体" panose="02010600030101010101" pitchFamily="2" charset="-122"/>
                <a:ea typeface="宋体" panose="02010600030101010101" pitchFamily="2" charset="-122"/>
              </a:rPr>
              <a:t>同时性（Simultaneity）</a:t>
            </a:r>
          </a:p>
          <a:p>
            <a:pPr marL="457200" indent="-457200">
              <a:buFont typeface="Arial" panose="020B0604020202020204" pitchFamily="34" charset="0"/>
              <a:buChar char="•"/>
            </a:pPr>
            <a:r>
              <a:rPr sz="3200" dirty="0">
                <a:latin typeface="宋体" panose="02010600030101010101" pitchFamily="2" charset="-122"/>
                <a:ea typeface="宋体" panose="02010600030101010101" pitchFamily="2" charset="-122"/>
              </a:rPr>
              <a:t>并发性（Concurrency）</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7785" y="1165225"/>
            <a:ext cx="10125075" cy="5692775"/>
          </a:xfrm>
          <a:prstGeom prst="rect">
            <a:avLst/>
          </a:prstGeom>
          <a:noFill/>
        </p:spPr>
        <p:txBody>
          <a:bodyPr>
            <a:spAutoFit/>
            <a:scene3d>
              <a:camera prst="orthographicFront"/>
              <a:lightRig rig="threePt" dir="t"/>
            </a:scene3d>
          </a:bodyPr>
          <a:lstStyle/>
          <a:p>
            <a:pPr marL="285750" indent="-285750" fontAlgn="auto">
              <a:lnSpc>
                <a:spcPct val="150000"/>
              </a:lnSpc>
              <a:spcBef>
                <a:spcPts val="0"/>
              </a:spcBef>
              <a:spcAft>
                <a:spcPts val="0"/>
              </a:spcAft>
              <a:buClr>
                <a:srgbClr val="1B3868"/>
              </a:buClr>
              <a:buFont typeface="Wingdings" panose="05000000000000000000" pitchFamily="2" charset="2"/>
              <a:buChar char="l"/>
              <a:defRPr/>
            </a:pPr>
            <a:r>
              <a:rPr lang="en-US" altLang="zh-CN" sz="2800" dirty="0" err="1">
                <a:solidFill>
                  <a:srgbClr val="1B3868"/>
                </a:solidFill>
                <a:latin typeface="微软雅黑" panose="020B0503020204020204" pitchFamily="34" charset="-122"/>
                <a:ea typeface="微软雅黑" panose="020B0503020204020204" pitchFamily="34" charset="-122"/>
              </a:rPr>
              <a:t>P.H.Enslow</a:t>
            </a:r>
            <a:r>
              <a:rPr lang="zh-CN" altLang="en-US" sz="2800" dirty="0">
                <a:solidFill>
                  <a:srgbClr val="1B3868"/>
                </a:solidFill>
                <a:latin typeface="微软雅黑" panose="020B0503020204020204" pitchFamily="34" charset="-122"/>
                <a:ea typeface="微软雅黑" panose="020B0503020204020204" pitchFamily="34" charset="-122"/>
              </a:rPr>
              <a:t>对多处理机作了下列定义</a:t>
            </a:r>
          </a:p>
          <a:p>
            <a:pPr fontAlgn="auto">
              <a:lnSpc>
                <a:spcPct val="150000"/>
              </a:lnSpc>
              <a:spcBef>
                <a:spcPts val="0"/>
              </a:spcBef>
              <a:spcAft>
                <a:spcPts val="0"/>
              </a:spcAft>
              <a:buClr>
                <a:srgbClr val="1B3868"/>
              </a:buClr>
              <a:defRPr/>
            </a:pPr>
            <a:r>
              <a:rPr lang="en-US" altLang="zh-CN" sz="2800" spc="300">
                <a:latin typeface="宋体" panose="02010600030101010101" pitchFamily="2" charset="-122"/>
                <a:ea typeface="宋体" panose="02010600030101010101" pitchFamily="2" charset="-122"/>
              </a:rPr>
              <a:t>   </a:t>
            </a:r>
            <a:r>
              <a:rPr lang="zh-CN" altLang="en-US" sz="2800" spc="300">
                <a:latin typeface="宋体" panose="02010600030101010101" pitchFamily="2" charset="-122"/>
                <a:ea typeface="宋体" panose="02010600030101010101" pitchFamily="2" charset="-122"/>
              </a:rPr>
              <a:t>* </a:t>
            </a:r>
            <a:r>
              <a:rPr lang="zh-CN" altLang="en-US" sz="2800" spc="300" dirty="0">
                <a:latin typeface="宋体" panose="02010600030101010101" pitchFamily="2" charset="-122"/>
                <a:ea typeface="宋体" panose="02010600030101010101" pitchFamily="2" charset="-122"/>
              </a:rPr>
              <a:t>包含两个或两个以上功能大致相同的处理器；</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所有处理器共享一个公共内存；</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所有处理器共享</a:t>
            </a:r>
            <a:r>
              <a:rPr lang="en-US" altLang="zh-CN" sz="2800" spc="300" dirty="0">
                <a:latin typeface="宋体" panose="02010600030101010101" pitchFamily="2" charset="-122"/>
                <a:ea typeface="宋体" panose="02010600030101010101" pitchFamily="2" charset="-122"/>
              </a:rPr>
              <a:t>I/O</a:t>
            </a:r>
            <a:r>
              <a:rPr lang="zh-CN" altLang="en-US" sz="2800" spc="300" dirty="0">
                <a:latin typeface="宋体" panose="02010600030101010101" pitchFamily="2" charset="-122"/>
                <a:ea typeface="宋体" panose="02010600030101010101" pitchFamily="2" charset="-122"/>
              </a:rPr>
              <a:t>通道、控制器和外围设备；</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整个系统由统一的操作系统控制，在处理器和程序之间实现作业、任务、程序段、数组和数组元素等各级的全面并行。 </a:t>
            </a:r>
          </a:p>
          <a:p>
            <a:pPr fontAlgn="auto">
              <a:lnSpc>
                <a:spcPct val="150000"/>
              </a:lnSpc>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a:p>
            <a:pPr marL="285750" indent="-285750" fontAlgn="auto">
              <a:spcBef>
                <a:spcPts val="0"/>
              </a:spcBef>
              <a:spcAft>
                <a:spcPts val="0"/>
              </a:spcAft>
              <a:buClr>
                <a:srgbClr val="1B3868"/>
              </a:buClr>
              <a:buFont typeface="Wingdings" panose="05000000000000000000" pitchFamily="2" charset="2"/>
              <a:buChar char="l"/>
              <a:defRPr/>
            </a:pPr>
            <a:endParaRPr sz="2800" b="1" spc="300" dirty="0">
              <a:latin typeface="宋体" panose="02010600030101010101" pitchFamily="2" charset="-122"/>
              <a:ea typeface="宋体" panose="02010600030101010101" pitchFamily="2" charset="-122"/>
            </a:endParaRPr>
          </a:p>
        </p:txBody>
      </p:sp>
      <p:sp>
        <p:nvSpPr>
          <p:cNvPr id="93186" name="标题 1"/>
          <p:cNvSpPr txBox="1">
            <a:spLocks noChangeArrowheads="1"/>
          </p:cNvSpPr>
          <p:nvPr/>
        </p:nvSpPr>
        <p:spPr bwMode="auto">
          <a:xfrm>
            <a:off x="324072" y="373862"/>
            <a:ext cx="480836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lang="en-US" altLang="zh-CN" sz="2800" dirty="0">
                <a:solidFill>
                  <a:srgbClr val="1B3868"/>
                </a:solidFill>
                <a:latin typeface="微软雅黑" panose="020B0503020204020204" pitchFamily="34" charset="-122"/>
                <a:ea typeface="微软雅黑" panose="020B0503020204020204" pitchFamily="34" charset="-122"/>
                <a:cs typeface="+mj-cs"/>
              </a:rPr>
              <a:t>5.4.1</a:t>
            </a:r>
            <a:r>
              <a:rPr lang="zh-CN" altLang="en-US" sz="2800" dirty="0">
                <a:solidFill>
                  <a:srgbClr val="1B3868"/>
                </a:solidFill>
                <a:latin typeface="微软雅黑" panose="020B0503020204020204" pitchFamily="34" charset="-122"/>
                <a:ea typeface="微软雅黑" panose="020B0503020204020204" pitchFamily="34" charset="-122"/>
                <a:cs typeface="+mj-cs"/>
              </a:rPr>
              <a:t>多处理机系统的定义 </a:t>
            </a:r>
            <a:endParaRPr lang="zh-CN" altLang="en-US" sz="24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2460" y="1228725"/>
            <a:ext cx="10579735" cy="618553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3200" dirty="0">
                <a:solidFill>
                  <a:srgbClr val="1B3868"/>
                </a:solidFill>
                <a:latin typeface="微软雅黑" panose="020B0503020204020204" pitchFamily="34" charset="-122"/>
                <a:ea typeface="微软雅黑" panose="020B0503020204020204" pitchFamily="34" charset="-122"/>
              </a:rPr>
              <a:t>多处理机的优点</a:t>
            </a:r>
            <a:r>
              <a:rPr lang="zh-CN" altLang="en-US" sz="2800" spc="300" dirty="0">
                <a:latin typeface="宋体" panose="02010600030101010101" pitchFamily="2" charset="-122"/>
                <a:ea typeface="宋体" panose="02010600030101010101" pitchFamily="2" charset="-122"/>
              </a:rPr>
              <a:t>：</a:t>
            </a: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sz="2800" spc="300" dirty="0">
                <a:latin typeface="宋体" panose="02010600030101010101" pitchFamily="2" charset="-122"/>
                <a:ea typeface="宋体" panose="02010600030101010101" pitchFamily="2" charset="-122"/>
              </a:rPr>
              <a:t>（1）</a:t>
            </a:r>
            <a:r>
              <a:rPr lang="zh-CN" altLang="en-US" sz="2800" spc="300" dirty="0">
                <a:latin typeface="宋体" panose="02010600030101010101" pitchFamily="2" charset="-122"/>
                <a:ea typeface="宋体" panose="02010600030101010101" pitchFamily="2" charset="-122"/>
              </a:rPr>
              <a:t>很高的性能价格比 ： 单处理机的性能价格比随其规模的增大而下降 </a:t>
            </a:r>
          </a:p>
          <a:p>
            <a:pPr fontAlgn="auto">
              <a:spcBef>
                <a:spcPts val="0"/>
              </a:spcBef>
              <a:spcAft>
                <a:spcPts val="0"/>
              </a:spcAft>
              <a:buClr>
                <a:srgbClr val="1B3868"/>
              </a:buClr>
              <a:buFont typeface="Wingdings" panose="05000000000000000000" pitchFamily="2" charset="2"/>
              <a:buNone/>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sz="2800" spc="300" dirty="0">
                <a:latin typeface="宋体" panose="02010600030101010101" pitchFamily="2" charset="-122"/>
                <a:ea typeface="宋体" panose="02010600030101010101" pitchFamily="2" charset="-122"/>
              </a:rPr>
              <a:t>（2）</a:t>
            </a:r>
            <a:r>
              <a:rPr lang="zh-CN" altLang="en-US" sz="2800" spc="300" dirty="0">
                <a:latin typeface="宋体" panose="02010600030101010101" pitchFamily="2" charset="-122"/>
                <a:ea typeface="宋体" panose="02010600030101010101" pitchFamily="2" charset="-122"/>
              </a:rPr>
              <a:t>很高的可靠性 ：冗余度大、可维护性、可用性 </a:t>
            </a: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r>
              <a:rPr sz="2800" spc="300" dirty="0">
                <a:latin typeface="宋体" panose="02010600030101010101" pitchFamily="2" charset="-122"/>
                <a:ea typeface="宋体" panose="02010600030101010101" pitchFamily="2" charset="-122"/>
              </a:rPr>
              <a:t>（3）</a:t>
            </a:r>
            <a:r>
              <a:rPr lang="zh-CN" altLang="en-US" sz="2800" spc="300" dirty="0">
                <a:latin typeface="宋体" panose="02010600030101010101" pitchFamily="2" charset="-122"/>
                <a:ea typeface="宋体" panose="02010600030101010101" pitchFamily="2" charset="-122"/>
              </a:rPr>
              <a:t>很高的处理速度：多个处理器并行运算</a:t>
            </a: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r>
              <a:rPr lang="zh-CN" altLang="en-US" sz="2800" spc="300" dirty="0">
                <a:latin typeface="宋体" panose="02010600030101010101" pitchFamily="2" charset="-122"/>
                <a:ea typeface="宋体" panose="02010600030101010101" pitchFamily="2" charset="-122"/>
              </a:rPr>
              <a:t>（</a:t>
            </a:r>
            <a:r>
              <a:rPr lang="en-US" altLang="zh-CN" sz="2800" spc="300" dirty="0">
                <a:latin typeface="宋体" panose="02010600030101010101" pitchFamily="2" charset="-122"/>
                <a:ea typeface="宋体" panose="02010600030101010101" pitchFamily="2" charset="-122"/>
              </a:rPr>
              <a:t>4</a:t>
            </a:r>
            <a:r>
              <a:rPr lang="zh-CN" altLang="en-US" sz="2800" spc="300" dirty="0">
                <a:latin typeface="宋体" panose="02010600030101010101" pitchFamily="2" charset="-122"/>
                <a:ea typeface="宋体" panose="02010600030101010101" pitchFamily="2" charset="-122"/>
              </a:rPr>
              <a:t>）很好的模块性：大量重复设置，结构灵活性、可扩充性、可重构性 </a:t>
            </a: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
        <p:nvSpPr>
          <p:cNvPr id="94210" name="标题 1"/>
          <p:cNvSpPr txBox="1">
            <a:spLocks noChangeArrowheads="1"/>
          </p:cNvSpPr>
          <p:nvPr/>
        </p:nvSpPr>
        <p:spPr bwMode="auto">
          <a:xfrm>
            <a:off x="303213" y="617538"/>
            <a:ext cx="467584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n-cs"/>
              </a:rPr>
              <a:t>5.4.1</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n-cs"/>
              </a:rPr>
              <a:t>多处理机系统的定义 </a:t>
            </a:r>
            <a:br>
              <a:rPr lang="zh-CN" altLang="en-US" sz="2400" b="1" dirty="0">
                <a:solidFill>
                  <a:srgbClr val="1B3868"/>
                </a:solidFill>
                <a:latin typeface="微软雅黑" panose="020B0503020204020204" pitchFamily="34" charset="-122"/>
                <a:ea typeface="微软雅黑" panose="020B0503020204020204" pitchFamily="34" charset="-122"/>
              </a:rPr>
            </a:br>
            <a:endParaRPr lang="zh-CN" altLang="en-US" sz="24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52399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1</a:t>
            </a:r>
            <a:r>
              <a:rPr lang="zh-CN" altLang="en-US" sz="3200" dirty="0">
                <a:solidFill>
                  <a:srgbClr val="1B3868"/>
                </a:solidFill>
                <a:latin typeface="微软雅黑" panose="020B0503020204020204" pitchFamily="34" charset="-122"/>
                <a:ea typeface="微软雅黑" panose="020B0503020204020204" pitchFamily="34" charset="-122"/>
              </a:rPr>
              <a:t>、进程恢复能力</a:t>
            </a:r>
            <a:r>
              <a:rPr lang="zh-CN" altLang="en-US" sz="3200" b="1" dirty="0">
                <a:solidFill>
                  <a:srgbClr val="1B3868"/>
                </a:solidFill>
                <a:latin typeface="微软雅黑" panose="020B0503020204020204" pitchFamily="34" charset="-122"/>
                <a:ea typeface="微软雅黑" panose="020B0503020204020204" pitchFamily="34" charset="-122"/>
              </a:rPr>
              <a:t> </a:t>
            </a:r>
            <a:endParaRPr sz="2800" b="1" spc="300" dirty="0">
              <a:latin typeface="宋体" panose="02010600030101010101" pitchFamily="2" charset="-122"/>
              <a:ea typeface="宋体" panose="02010600030101010101" pitchFamily="2" charset="-122"/>
            </a:endParaRP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zh-CN" altLang="en-US" sz="2400" spc="300" dirty="0">
                <a:latin typeface="宋体" panose="02010600030101010101" pitchFamily="2" charset="-122"/>
                <a:ea typeface="宋体" panose="02010600030101010101" pitchFamily="2" charset="-122"/>
              </a:rPr>
              <a:t> 多处理机系统使用的处理机结构应能反映进程和处理机是两个不同的实体。如果某处理机发生故障，另一台处理机应能检索到被中断的进程状态，使被中断的进程能继续运行。没有这个功能，系统的可靠性大大下降。大多数处理机把当前正在运行进程状态保存在内部寄存器中，如何使其他处理器在必要时能访问到进程状态，是恢复进程的关键之一。在不太损失速度的前提下，把通用寄存器与处理机本身分开是可能的，在系统内设置所有处理机共享的寄存器堆可以实现上述功能。</a:t>
            </a:r>
            <a:r>
              <a:rPr lang="zh-CN" altLang="en-US" sz="20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defRPr/>
            </a:pPr>
            <a:endParaRPr lang="zh-CN" altLang="en-US" sz="24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18553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2</a:t>
            </a:r>
            <a:r>
              <a:rPr lang="zh-CN" altLang="en-US" sz="3200" dirty="0">
                <a:solidFill>
                  <a:srgbClr val="1B3868"/>
                </a:solidFill>
                <a:latin typeface="微软雅黑" panose="020B0503020204020204" pitchFamily="34" charset="-122"/>
                <a:ea typeface="微软雅黑" panose="020B0503020204020204" pitchFamily="34" charset="-122"/>
              </a:rPr>
              <a:t>、有效的现场切换 </a:t>
            </a:r>
            <a:r>
              <a:rPr lang="zh-CN" altLang="en-US" sz="2800" spc="300" dirty="0">
                <a:latin typeface="宋体" panose="02010600030101010101" pitchFamily="2" charset="-122"/>
                <a:ea typeface="宋体" panose="02010600030101010101" pitchFamily="2" charset="-122"/>
              </a:rPr>
              <a:t>   </a:t>
            </a:r>
            <a:endParaRPr lang="en-US" altLang="zh-CN" sz="2800" spc="300" dirty="0">
              <a:latin typeface="宋体" panose="02010600030101010101" pitchFamily="2" charset="-122"/>
              <a:ea typeface="宋体" panose="02010600030101010101" pitchFamily="2" charset="-122"/>
            </a:endParaRP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现场切换操作是把当前进程状态保存起来，然后通过恢复新进程的状态切换到被选中的准备好运行的进程。</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切换操作可以在指令系统中设置一条专门指令来完成。该指令执行的结果是将当前进程状态或现场内容保存起来，然后到主存储器的缓冲区取另一个进程状态，该缓冲区称为交换包。</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530" y="1166495"/>
            <a:ext cx="11300460" cy="683196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3</a:t>
            </a:r>
            <a:r>
              <a:rPr lang="zh-CN" altLang="en-US" sz="3200" dirty="0">
                <a:solidFill>
                  <a:srgbClr val="1B3868"/>
                </a:solidFill>
                <a:latin typeface="微软雅黑" panose="020B0503020204020204" pitchFamily="34" charset="-122"/>
                <a:ea typeface="微软雅黑" panose="020B0503020204020204" pitchFamily="34" charset="-122"/>
              </a:rPr>
              <a:t>、大的物理地址空间和虚拟地址空间</a:t>
            </a:r>
            <a:endParaRPr lang="en-US" altLang="zh-CN" sz="3200" dirty="0">
              <a:solidFill>
                <a:srgbClr val="1B3868"/>
              </a:solidFill>
              <a:latin typeface="微软雅黑" panose="020B0503020204020204" pitchFamily="34" charset="-122"/>
              <a:ea typeface="微软雅黑" panose="020B0503020204020204" pitchFamily="34" charset="-122"/>
            </a:endParaRPr>
          </a:p>
          <a:p>
            <a:pPr marL="457200" indent="-457200" fontAlgn="auto">
              <a:lnSpc>
                <a:spcPct val="20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多处理机系统内的处理机必须能支持大的物理地址空间（即直接寻址空间要大），这是因为进程需要访问大量数据。例如，</a:t>
            </a:r>
            <a:r>
              <a:rPr lang="en-US" altLang="zh-CN" sz="2800" spc="300" dirty="0">
                <a:latin typeface="宋体" panose="02010600030101010101" pitchFamily="2" charset="-122"/>
                <a:ea typeface="宋体" panose="02010600030101010101" pitchFamily="2" charset="-122"/>
              </a:rPr>
              <a:t>Pentium</a:t>
            </a:r>
            <a:r>
              <a:rPr lang="zh-CN" altLang="en-US" sz="2800" spc="300" dirty="0">
                <a:latin typeface="宋体" panose="02010600030101010101" pitchFamily="2" charset="-122"/>
                <a:ea typeface="宋体" panose="02010600030101010101" pitchFamily="2" charset="-122"/>
              </a:rPr>
              <a:t>地址线</a:t>
            </a:r>
            <a:r>
              <a:rPr lang="en-US" altLang="zh-CN" sz="2800" spc="300" dirty="0">
                <a:latin typeface="宋体" panose="02010600030101010101" pitchFamily="2" charset="-122"/>
                <a:ea typeface="宋体" panose="02010600030101010101" pitchFamily="2" charset="-122"/>
              </a:rPr>
              <a:t>32</a:t>
            </a:r>
            <a:r>
              <a:rPr lang="zh-CN" altLang="en-US" sz="2800" spc="300" dirty="0">
                <a:latin typeface="宋体" panose="02010600030101010101" pitchFamily="2" charset="-122"/>
                <a:ea typeface="宋体" panose="02010600030101010101" pitchFamily="2" charset="-122"/>
              </a:rPr>
              <a:t>根，直接寻址空间可达</a:t>
            </a:r>
            <a:r>
              <a:rPr lang="en-US" altLang="zh-CN" sz="2800" spc="300" dirty="0">
                <a:latin typeface="宋体" panose="02010600030101010101" pitchFamily="2" charset="-122"/>
                <a:ea typeface="宋体" panose="02010600030101010101" pitchFamily="2" charset="-122"/>
              </a:rPr>
              <a:t>4GB</a:t>
            </a:r>
            <a:r>
              <a:rPr lang="zh-CN" altLang="en-US" sz="2800" spc="300" dirty="0">
                <a:latin typeface="宋体" panose="02010600030101010101" pitchFamily="2" charset="-122"/>
                <a:ea typeface="宋体" panose="02010600030101010101" pitchFamily="2" charset="-122"/>
              </a:rPr>
              <a:t>，能满足需求。有了大的物理地址空间，还需要大的虚拟地址空间，把虚拟地址空间分段，便于模块共享以及地址界限的检查。</a:t>
            </a:r>
            <a:r>
              <a:rPr lang="zh-CN" altLang="en-US" sz="2400"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95452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4</a:t>
            </a:r>
            <a:r>
              <a:rPr lang="zh-CN" altLang="en-US" sz="3200" dirty="0">
                <a:solidFill>
                  <a:srgbClr val="1B3868"/>
                </a:solidFill>
                <a:latin typeface="微软雅黑" panose="020B0503020204020204" pitchFamily="34" charset="-122"/>
                <a:ea typeface="微软雅黑" panose="020B0503020204020204" pitchFamily="34" charset="-122"/>
              </a:rPr>
              <a:t>、高效率的同步原语</a:t>
            </a:r>
            <a:endParaRPr lang="en-US" altLang="zh-CN" sz="3200" dirty="0">
              <a:solidFill>
                <a:srgbClr val="1B3868"/>
              </a:solidFill>
              <a:latin typeface="微软雅黑" panose="020B0503020204020204" pitchFamily="34" charset="-122"/>
              <a:ea typeface="微软雅黑" panose="020B0503020204020204" pitchFamily="34" charset="-122"/>
            </a:endParaRPr>
          </a:p>
          <a:p>
            <a:pPr marL="53975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处理机设计时必须能提供作为同步原语基础的某种不可再分的操作。这些同步原语需要有互斥机构支持。当两个以上的进程并发地运行或相互交换数据时，需要互斥。</a:t>
            </a:r>
          </a:p>
          <a:p>
            <a:pPr marL="53975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互斥机构包含某种形式的读</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修改</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写存储周期和排队。信号灯（</a:t>
            </a:r>
            <a:r>
              <a:rPr lang="en-US" altLang="zh-CN" sz="2400" spc="300" dirty="0">
                <a:latin typeface="宋体" panose="02010600030101010101" pitchFamily="2" charset="-122"/>
                <a:ea typeface="宋体" panose="02010600030101010101" pitchFamily="2" charset="-122"/>
              </a:rPr>
              <a:t>semaphore</a:t>
            </a:r>
            <a:r>
              <a:rPr lang="zh-CN" altLang="en-US" sz="2400" spc="300" dirty="0">
                <a:latin typeface="宋体" panose="02010600030101010101" pitchFamily="2" charset="-122"/>
                <a:ea typeface="宋体" panose="02010600030101010101" pitchFamily="2" charset="-122"/>
              </a:rPr>
              <a:t>）是互斥机构的一种。每个信号灯有其队列，队列中的项是被挂起来的进程。信号灯操作是不可分操作，利用读</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修改</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写存储周期，测试和修改信号灯。队列操作也应是不可分的。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60149"/>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12336"/>
            <a:ext cx="10125075" cy="7325082"/>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5</a:t>
            </a:r>
            <a:r>
              <a:rPr lang="zh-CN" altLang="en-US" sz="3200" dirty="0">
                <a:solidFill>
                  <a:srgbClr val="1B3868"/>
                </a:solidFill>
                <a:latin typeface="微软雅黑" panose="020B0503020204020204" pitchFamily="34" charset="-122"/>
                <a:ea typeface="微软雅黑" panose="020B0503020204020204" pitchFamily="34" charset="-122"/>
              </a:rPr>
              <a:t>、处理机之间有高效率的通信机构</a:t>
            </a:r>
            <a:endParaRPr lang="en-US" altLang="zh-CN" sz="3200" dirty="0">
              <a:solidFill>
                <a:srgbClr val="1B3868"/>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通信机构可用硬件实现。它有助于实现处理机之间的同步。在非对称多处理机系统中，不同的处理机之间经常需要交换服务请求，硬件通信机构作用更加明显。在处理机发生故障时，通过该机构发信号给其他正在运行的处理机，并启动诊断过程或纠错过程。</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在紧密耦合的多处理机系统内有共享存储器，采用软件方法实现多处理机之间的通信是可能的。每个处理机必须周期地检查位于共享存储器内的“信箱”（缓冲区），检查是否有信息给它。</a:t>
            </a:r>
            <a:r>
              <a:rPr lang="zh-CN" altLang="en-US" sz="2000" b="1"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40080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6</a:t>
            </a:r>
            <a:r>
              <a:rPr lang="zh-CN" altLang="en-US" sz="3200" dirty="0">
                <a:solidFill>
                  <a:srgbClr val="1B3868"/>
                </a:solidFill>
                <a:latin typeface="微软雅黑" panose="020B0503020204020204" pitchFamily="34" charset="-122"/>
                <a:ea typeface="微软雅黑" panose="020B0503020204020204" pitchFamily="34" charset="-122"/>
              </a:rPr>
              <a:t>、指令系统</a:t>
            </a:r>
            <a:endParaRPr lang="en-US" altLang="zh-CN" sz="3200" dirty="0">
              <a:solidFill>
                <a:srgbClr val="1B3868"/>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处理机的指令系统应能支持实现具有过程级并发功能的高级语言，为有效的处理数据结构提供充分条件。</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指令系统内应有过程连接、循环结构、参数处理、多维下标计算和地址界限检查等指令。</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还需包括产生和结束程序内部并行执行通路的指令。</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设置特权指令。</a:t>
            </a:r>
            <a:r>
              <a:rPr lang="zh-CN" altLang="en-US" sz="2000" b="1"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5.5  </a:t>
            </a:r>
            <a:r>
              <a:rPr lang="zh-CN" altLang="en-US" dirty="0"/>
              <a:t>多处理机结构</a:t>
            </a:r>
          </a:p>
        </p:txBody>
      </p:sp>
    </p:spTree>
  </p:cSld>
  <p:clrMapOvr>
    <a:masterClrMapping/>
  </p:clrMapOvr>
  <p:transition spd="slow">
    <p:circl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161415"/>
            <a:ext cx="6922135" cy="396938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多处理机结构常用的松散耦合和紧密耦合这两种形式 </a:t>
            </a:r>
          </a:p>
          <a:p>
            <a:pPr marL="0" indent="0" fontAlgn="auto">
              <a:lnSpc>
                <a:spcPct val="150000"/>
              </a:lnSpc>
              <a:spcBef>
                <a:spcPts val="0"/>
              </a:spcBef>
              <a:spcAft>
                <a:spcPts val="0"/>
              </a:spcAft>
              <a:buClr>
                <a:srgbClr val="1B3868"/>
              </a:buClr>
              <a:buFont typeface="Arial" panose="020B0604020202020204" pitchFamily="34" charset="0"/>
              <a:buNone/>
              <a:defRPr/>
            </a:pPr>
            <a:r>
              <a:rPr lang="en-US" altLang="zh-CN" sz="2400" spc="300" dirty="0">
                <a:latin typeface="宋体" panose="02010600030101010101" pitchFamily="2" charset="-122"/>
                <a:ea typeface="宋体" panose="02010600030101010101" pitchFamily="2" charset="-122"/>
              </a:rPr>
              <a:t>1.</a:t>
            </a:r>
            <a:r>
              <a:rPr lang="zh-CN" altLang="en-US" sz="2400" spc="300" dirty="0">
                <a:latin typeface="宋体" panose="02010600030101010101" pitchFamily="2" charset="-122"/>
                <a:ea typeface="宋体" panose="02010600030101010101" pitchFamily="2" charset="-122"/>
              </a:rPr>
              <a:t>松散耦合多处理机结构</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常用通道或通信线路来实现，它们连接的频带较低。</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（1）用通道互接的多处理机结构    </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7044055" y="1459865"/>
            <a:ext cx="4914900" cy="2476500"/>
          </a:xfrm>
          <a:prstGeom prst="rect">
            <a:avLst/>
          </a:prstGeom>
        </p:spPr>
      </p:pic>
      <p:sp>
        <p:nvSpPr>
          <p:cNvPr id="6" name="文本框 5"/>
          <p:cNvSpPr txBox="1"/>
          <p:nvPr/>
        </p:nvSpPr>
        <p:spPr>
          <a:xfrm>
            <a:off x="287020" y="4460875"/>
            <a:ext cx="11477625" cy="1930337"/>
          </a:xfrm>
          <a:prstGeom prst="rect">
            <a:avLst/>
          </a:prstGeom>
          <a:noFill/>
        </p:spPr>
        <p:txBody>
          <a:bodyPr wrap="square" rtlCol="0" anchor="t">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每台计算机是独立的，它们之间通过通道适配器连接。在进行通信时，发送的计算机可以把接受的计算机认为是自己的一个</a:t>
            </a:r>
            <a:r>
              <a:rPr lang="en-US" altLang="zh-CN" sz="2800" spc="300" dirty="0">
                <a:latin typeface="宋体" panose="02010600030101010101" pitchFamily="2" charset="-122"/>
                <a:ea typeface="宋体" panose="02010600030101010101" pitchFamily="2" charset="-122"/>
                <a:sym typeface="+mn-ea"/>
              </a:rPr>
              <a:t>I/O</a:t>
            </a:r>
            <a:r>
              <a:rPr lang="zh-CN" altLang="en-US" sz="2800" spc="300" dirty="0">
                <a:latin typeface="宋体" panose="02010600030101010101" pitchFamily="2" charset="-122"/>
                <a:ea typeface="宋体" panose="02010600030101010101" pitchFamily="2" charset="-122"/>
                <a:sym typeface="+mn-ea"/>
              </a:rPr>
              <a:t>设备，从而能完成两个主存储器之间的数据传送。</a:t>
            </a: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609600" y="1247110"/>
            <a:ext cx="1180592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从执行角度可分为：</a:t>
            </a:r>
          </a:p>
          <a:p>
            <a:r>
              <a:rPr sz="2800" dirty="0">
                <a:latin typeface="宋体" panose="02010600030101010101" pitchFamily="2" charset="-122"/>
                <a:ea typeface="宋体" panose="02010600030101010101" pitchFamily="2" charset="-122"/>
              </a:rPr>
              <a:t>① 指令内部并行，即指令内部的微操作之间的并行。</a:t>
            </a:r>
          </a:p>
          <a:p>
            <a:r>
              <a:rPr sz="2800" dirty="0">
                <a:latin typeface="宋体" panose="02010600030101010101" pitchFamily="2" charset="-122"/>
                <a:ea typeface="宋体" panose="02010600030101010101" pitchFamily="2" charset="-122"/>
              </a:rPr>
              <a:t>② 指令间并行，即并行执行两条或多条指令。</a:t>
            </a:r>
          </a:p>
          <a:p>
            <a:r>
              <a:rPr sz="2800" dirty="0">
                <a:latin typeface="宋体" panose="02010600030101010101" pitchFamily="2" charset="-122"/>
                <a:ea typeface="宋体" panose="02010600030101010101" pitchFamily="2" charset="-122"/>
              </a:rPr>
              <a:t>③ 任务级或过程级并行，即并行执行两个或多个过程或任务（程序段）。</a:t>
            </a:r>
          </a:p>
          <a:p>
            <a:r>
              <a:rPr sz="2800" dirty="0">
                <a:latin typeface="宋体" panose="02010600030101010101" pitchFamily="2" charset="-122"/>
                <a:ea typeface="宋体" panose="02010600030101010101" pitchFamily="2" charset="-122"/>
              </a:rPr>
              <a:t>④ 作业级或程序级并行，即在多个作业或程序间并行。</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从处理数据的角度可分为：</a:t>
            </a:r>
          </a:p>
          <a:p>
            <a:r>
              <a:rPr sz="2800" dirty="0">
                <a:latin typeface="宋体" panose="02010600030101010101" pitchFamily="2" charset="-122"/>
                <a:ea typeface="宋体" panose="02010600030101010101" pitchFamily="2" charset="-122"/>
              </a:rPr>
              <a:t>① 字串位串</a:t>
            </a:r>
          </a:p>
          <a:p>
            <a:r>
              <a:rPr sz="2800" dirty="0">
                <a:latin typeface="宋体" panose="02010600030101010101" pitchFamily="2" charset="-122"/>
                <a:ea typeface="宋体" panose="02010600030101010101" pitchFamily="2" charset="-122"/>
              </a:rPr>
              <a:t>② 字串位并</a:t>
            </a:r>
          </a:p>
          <a:p>
            <a:r>
              <a:rPr sz="2800" dirty="0">
                <a:latin typeface="宋体" panose="02010600030101010101" pitchFamily="2" charset="-122"/>
                <a:ea typeface="宋体" panose="02010600030101010101" pitchFamily="2" charset="-122"/>
              </a:rPr>
              <a:t>③ 字并位串</a:t>
            </a:r>
          </a:p>
          <a:p>
            <a:r>
              <a:rPr sz="2800" dirty="0">
                <a:latin typeface="宋体" panose="02010600030101010101" pitchFamily="2" charset="-122"/>
                <a:ea typeface="宋体" panose="02010600030101010101" pitchFamily="2" charset="-122"/>
              </a:rPr>
              <a:t>④ 字并位并（全并行）</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053465"/>
            <a:ext cx="12070715" cy="559769"/>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（2）用信息传输系统互连的多处理机结构</a:t>
            </a:r>
          </a:p>
        </p:txBody>
      </p:sp>
      <p:pic>
        <p:nvPicPr>
          <p:cNvPr id="4" name="图片 3"/>
          <p:cNvPicPr>
            <a:picLocks noChangeAspect="1"/>
          </p:cNvPicPr>
          <p:nvPr/>
        </p:nvPicPr>
        <p:blipFill>
          <a:blip r:embed="rId2"/>
          <a:stretch>
            <a:fillRect/>
          </a:stretch>
        </p:blipFill>
        <p:spPr>
          <a:xfrm>
            <a:off x="5241290" y="1659890"/>
            <a:ext cx="6951345" cy="3015615"/>
          </a:xfrm>
          <a:prstGeom prst="rect">
            <a:avLst/>
          </a:prstGeom>
        </p:spPr>
      </p:pic>
      <p:sp>
        <p:nvSpPr>
          <p:cNvPr id="42" name="Text Box 34"/>
          <p:cNvSpPr txBox="1">
            <a:spLocks noChangeArrowheads="1"/>
          </p:cNvSpPr>
          <p:nvPr/>
        </p:nvSpPr>
        <p:spPr bwMode="auto">
          <a:xfrm>
            <a:off x="40640" y="4675505"/>
            <a:ext cx="1183830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b="1" dirty="0">
                <a:latin typeface="宋体" panose="02010600030101010101" pitchFamily="2" charset="-122"/>
              </a:rPr>
              <a:t>信息传输系统耦合程度较低，常用简单的分时总线及环形、星形等拓扑结构。每个计算机模块可以是独立的计算机，它有处理单元、存储器、I/O部件。而模块与信息传输系统则通过通道仲裁开关相连。</a:t>
            </a:r>
          </a:p>
        </p:txBody>
      </p:sp>
      <p:sp>
        <p:nvSpPr>
          <p:cNvPr id="43" name="Text Box 35"/>
          <p:cNvSpPr txBox="1">
            <a:spLocks noChangeArrowheads="1"/>
          </p:cNvSpPr>
          <p:nvPr/>
        </p:nvSpPr>
        <p:spPr bwMode="auto">
          <a:xfrm>
            <a:off x="93345" y="4412615"/>
            <a:ext cx="1051750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endParaRPr lang="zh-CN" altLang="en-US"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autoUpdateAnimBg="0"/>
      <p:bldP spid="43" grpId="0"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161415"/>
            <a:ext cx="5357495" cy="3415030"/>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2．紧密耦合多处理机结构 </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紧密耦合多处理机结构往往是高频带的，通常由高速总线或高速开关（互连网络）实现机间互连，以便共享存储器。 </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5739130" y="1499235"/>
            <a:ext cx="6372225" cy="50387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1009314"/>
            <a:ext cx="11560629" cy="5631180"/>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多处理机的主要特点是各台处理机共享一组存储器和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设备。这种共享功能是通过两个互联网络实现的：一个是处理机和存储器模块之间的互联网络；另一个是处理机和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子系统（</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接口和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设备）之间的互联网络。</a:t>
            </a:r>
          </a:p>
          <a:p>
            <a:pPr marL="514350" indent="-514350" fontAlgn="auto">
              <a:lnSpc>
                <a:spcPct val="150000"/>
              </a:lnSpc>
              <a:spcBef>
                <a:spcPts val="0"/>
              </a:spcBef>
              <a:spcAft>
                <a:spcPts val="0"/>
              </a:spcAft>
              <a:buClr>
                <a:srgbClr val="1B3868"/>
              </a:buClr>
              <a:buFont typeface="Arial" panose="020B0604020202020204" pitchFamily="34" charset="0"/>
              <a:buChar char="•"/>
              <a:defRPr/>
            </a:pPr>
            <a:endParaRPr lang="zh-CN" altLang="en-US" sz="2400" spc="3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1．总线结构</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把所有功能模块（或部件）连接到一条公共通信通路上。公共通信通路也称时分或公共总线。它的特点是简单、易实现，也容易扩展（重构）。总线是一个无源部件。</a:t>
            </a:r>
          </a:p>
        </p:txBody>
      </p:sp>
      <p:pic>
        <p:nvPicPr>
          <p:cNvPr id="3" name="图片 2"/>
          <p:cNvPicPr>
            <a:picLocks noChangeAspect="1"/>
          </p:cNvPicPr>
          <p:nvPr/>
        </p:nvPicPr>
        <p:blipFill>
          <a:blip r:embed="rId2"/>
          <a:stretch>
            <a:fillRect/>
          </a:stretch>
        </p:blipFill>
        <p:spPr>
          <a:xfrm>
            <a:off x="5348605" y="2810510"/>
            <a:ext cx="6410325" cy="21907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850110"/>
            <a:ext cx="11560629" cy="1667764"/>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sz="2400" b="1" spc="300" dirty="0">
                <a:latin typeface="宋体" panose="02010600030101010101" pitchFamily="2" charset="-122"/>
                <a:ea typeface="宋体" panose="02010600030101010101" pitchFamily="2" charset="-122"/>
              </a:rPr>
              <a:t>单总线结构简易可靠，</a:t>
            </a:r>
            <a:r>
              <a:rPr lang="zh-CN" sz="2400" b="1" spc="300" dirty="0">
                <a:latin typeface="宋体" panose="02010600030101010101" pitchFamily="2" charset="-122"/>
                <a:ea typeface="宋体" panose="02010600030101010101" pitchFamily="2" charset="-122"/>
              </a:rPr>
              <a:t>但</a:t>
            </a:r>
            <a:r>
              <a:rPr sz="2400" b="1" spc="300" dirty="0">
                <a:latin typeface="宋体" panose="02010600030101010101" pitchFamily="2" charset="-122"/>
                <a:ea typeface="宋体" panose="02010600030101010101" pitchFamily="2" charset="-122"/>
              </a:rPr>
              <a:t>任何一个故障都会造成系统的瘫痪。</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sz="2400" b="1" spc="300" dirty="0">
                <a:latin typeface="宋体" panose="02010600030101010101" pitchFamily="2" charset="-122"/>
                <a:ea typeface="宋体" panose="02010600030101010101" pitchFamily="2" charset="-122"/>
              </a:rPr>
              <a:t>为了提高总线通信效率，可设置两条单向通路</a:t>
            </a:r>
            <a:r>
              <a:rPr lang="zh-CN" sz="2400" b="1" spc="3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sz="2400" b="1" spc="3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523490" y="2044700"/>
            <a:ext cx="7051675" cy="46875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1716885"/>
            <a:ext cx="11560629" cy="3415030"/>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总线仲裁算法：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（1）静态优先级算法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（2）固定时间片算法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（3）动态优先级算法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（4）先来先服务算法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endParaRPr lang="zh-CN" altLang="en-US" sz="2400" spc="300" dirty="0">
              <a:latin typeface="宋体" panose="02010600030101010101" pitchFamily="2" charset="-122"/>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3538220"/>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lang="en-US" altLang="zh-CN" sz="2800" b="1" dirty="0">
                <a:solidFill>
                  <a:srgbClr val="1B3868"/>
                </a:solidFill>
                <a:latin typeface="微软雅黑" panose="020B0503020204020204" pitchFamily="34" charset="-122"/>
                <a:ea typeface="微软雅黑" panose="020B0503020204020204" pitchFamily="34" charset="-122"/>
              </a:rPr>
              <a:t>2.</a:t>
            </a:r>
            <a:r>
              <a:rPr lang="zh-CN" altLang="en-US" sz="2800" b="1" dirty="0">
                <a:solidFill>
                  <a:srgbClr val="1B3868"/>
                </a:solidFill>
                <a:latin typeface="微软雅黑" panose="020B0503020204020204" pitchFamily="34" charset="-122"/>
                <a:ea typeface="微软雅黑" panose="020B0503020204020204" pitchFamily="34" charset="-122"/>
              </a:rPr>
              <a:t>交叉开关</a:t>
            </a:r>
          </a:p>
          <a:p>
            <a:pPr fontAlgn="auto">
              <a:spcBef>
                <a:spcPts val="0"/>
              </a:spcBef>
              <a:spcAft>
                <a:spcPts val="0"/>
              </a:spcAft>
              <a:buClr>
                <a:srgbClr val="1B3868"/>
              </a:buClr>
              <a:buFont typeface="Wingdings" panose="05000000000000000000" pitchFamily="2" charset="2"/>
              <a:buNone/>
              <a:defRPr/>
            </a:pPr>
            <a:endParaRPr lang="zh-CN" altLang="en-US"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当不断增加总线数目时，使得每个存储器模块都有它自己单独可用的通路，这种互连网络称为无阻塞交叉开关（Nonblocking Crossbar）。由于每个存储器模块有其自己的总线，所以交叉开关实现了存储器模块的全连接。 </a:t>
            </a:r>
          </a:p>
        </p:txBody>
      </p:sp>
      <p:pic>
        <p:nvPicPr>
          <p:cNvPr id="3" name="图片 2"/>
          <p:cNvPicPr>
            <a:picLocks noChangeAspect="1"/>
          </p:cNvPicPr>
          <p:nvPr/>
        </p:nvPicPr>
        <p:blipFill>
          <a:blip r:embed="rId2"/>
          <a:stretch>
            <a:fillRect/>
          </a:stretch>
        </p:blipFill>
        <p:spPr>
          <a:xfrm>
            <a:off x="7210425" y="1833245"/>
            <a:ext cx="4981575" cy="3657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2676525"/>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sz="2800" b="1" dirty="0">
                <a:solidFill>
                  <a:srgbClr val="1B3868"/>
                </a:solidFill>
                <a:latin typeface="微软雅黑" panose="020B0503020204020204" pitchFamily="34" charset="-122"/>
                <a:ea typeface="微软雅黑" panose="020B0503020204020204" pitchFamily="34" charset="-122"/>
              </a:rPr>
              <a:t>3．多端口存储器</a:t>
            </a:r>
          </a:p>
          <a:p>
            <a:pPr fontAlgn="auto">
              <a:spcBef>
                <a:spcPts val="0"/>
              </a:spcBef>
              <a:spcAft>
                <a:spcPts val="0"/>
              </a:spcAft>
              <a:buClr>
                <a:srgbClr val="1B3868"/>
              </a:buClr>
              <a:buFont typeface="Wingdings" panose="05000000000000000000" pitchFamily="2" charset="2"/>
              <a:buNone/>
              <a:defRPr/>
            </a:pPr>
            <a:endParaRPr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把分布在交叉开关矩阵网络上的控制、转接、优先级仲裁等逻辑功能转移到存储器模块的接口上，就形成了多端口存储器系统</a:t>
            </a:r>
          </a:p>
        </p:txBody>
      </p:sp>
      <p:pic>
        <p:nvPicPr>
          <p:cNvPr id="4" name="图片 3"/>
          <p:cNvPicPr>
            <a:picLocks noChangeAspect="1"/>
          </p:cNvPicPr>
          <p:nvPr/>
        </p:nvPicPr>
        <p:blipFill>
          <a:blip r:embed="rId2"/>
          <a:stretch>
            <a:fillRect/>
          </a:stretch>
        </p:blipFill>
        <p:spPr>
          <a:xfrm>
            <a:off x="6940550" y="1384300"/>
            <a:ext cx="5391150" cy="39338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2676525"/>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sz="2800" b="1" dirty="0">
                <a:solidFill>
                  <a:srgbClr val="1B3868"/>
                </a:solidFill>
                <a:latin typeface="微软雅黑" panose="020B0503020204020204" pitchFamily="34" charset="-122"/>
                <a:ea typeface="微软雅黑" panose="020B0503020204020204" pitchFamily="34" charset="-122"/>
              </a:rPr>
              <a:t>4．多处理机的多级网络</a:t>
            </a:r>
          </a:p>
          <a:p>
            <a:pPr fontAlgn="auto">
              <a:spcBef>
                <a:spcPts val="0"/>
              </a:spcBef>
              <a:spcAft>
                <a:spcPts val="0"/>
              </a:spcAft>
              <a:buClr>
                <a:srgbClr val="1B3868"/>
              </a:buClr>
              <a:buFont typeface="Wingdings" panose="05000000000000000000" pitchFamily="2" charset="2"/>
              <a:buNone/>
              <a:defRPr/>
            </a:pPr>
            <a:endParaRPr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由于开关过于复杂，大规模交叉开关往往使用多个小规模交叉开关“串联”和“并联”组成多级交叉开关网络，以取代单级的大规模交叉开关。</a:t>
            </a:r>
          </a:p>
        </p:txBody>
      </p:sp>
      <p:pic>
        <p:nvPicPr>
          <p:cNvPr id="100" name="图片 99"/>
          <p:cNvPicPr/>
          <p:nvPr/>
        </p:nvPicPr>
        <p:blipFill>
          <a:blip r:embed="rId2"/>
          <a:stretch>
            <a:fillRect/>
          </a:stretch>
        </p:blipFill>
        <p:spPr>
          <a:xfrm>
            <a:off x="6913880" y="589280"/>
            <a:ext cx="5179060" cy="4935855"/>
          </a:xfrm>
          <a:prstGeom prst="rect">
            <a:avLst/>
          </a:prstGeom>
          <a:noFill/>
          <a:ln w="9525">
            <a:noFill/>
          </a:ln>
        </p:spPr>
      </p:pic>
      <p:sp>
        <p:nvSpPr>
          <p:cNvPr id="101" name="文本框 100"/>
          <p:cNvSpPr txBox="1"/>
          <p:nvPr/>
        </p:nvSpPr>
        <p:spPr>
          <a:xfrm>
            <a:off x="4405313" y="2837497"/>
            <a:ext cx="5080000" cy="229870"/>
          </a:xfrm>
          <a:prstGeom prst="rect">
            <a:avLst/>
          </a:prstGeom>
          <a:noFill/>
          <a:ln w="9525">
            <a:noFill/>
          </a:ln>
        </p:spPr>
        <p:txBody>
          <a:bodyPr>
            <a:spAutoFit/>
          </a:bodyPr>
          <a:lstStyle/>
          <a:p>
            <a:pPr marL="0" indent="0" algn="ct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altLang="en-US">
              <a:latin typeface="宋体" panose="02010600030101010101" pitchFamily="2" charset="-122"/>
              <a:ea typeface="宋体" panose="02010600030101010101" pitchFamily="2" charset="-122"/>
            </a:endParaRPr>
          </a:p>
        </p:txBody>
      </p:sp>
      <p:sp>
        <p:nvSpPr>
          <p:cNvPr id="102" name="文本框 101"/>
          <p:cNvSpPr txBox="1"/>
          <p:nvPr/>
        </p:nvSpPr>
        <p:spPr>
          <a:xfrm>
            <a:off x="6568758" y="5180012"/>
            <a:ext cx="5080000" cy="953135"/>
          </a:xfrm>
          <a:prstGeom prst="rect">
            <a:avLst/>
          </a:prstGeom>
          <a:noFill/>
          <a:ln w="9525">
            <a:noFill/>
          </a:ln>
        </p:spPr>
        <p:txBody>
          <a:bodyPr>
            <a:spAutoFit/>
          </a:bodyPr>
          <a:lstStyle/>
          <a:p>
            <a:pPr marL="0" indent="0" algn="ctr"/>
            <a:r>
              <a:rPr 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sz="2800" b="0">
              <a:solidFill>
                <a:srgbClr val="000000"/>
              </a:solidFill>
              <a:latin typeface="宋体" panose="02010600030101010101" pitchFamily="2" charset="-122"/>
              <a:ea typeface="宋体" panose="02010600030101010101" pitchFamily="2" charset="-122"/>
            </a:endParaRPr>
          </a:p>
          <a:p>
            <a:pPr marL="0" indent="0" algn="ctr"/>
            <a:r>
              <a:rPr lang="en-US" sz="2800" b="0">
                <a:solidFill>
                  <a:srgbClr val="000000"/>
                </a:solidFill>
                <a:latin typeface="宋体" panose="02010600030101010101" pitchFamily="2" charset="-122"/>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图</a:t>
            </a:r>
            <a:r>
              <a:rPr lang="en-US" sz="2800" b="0">
                <a:solidFill>
                  <a:srgbClr val="000000"/>
                </a:solidFill>
                <a:latin typeface="宋体" panose="02010600030101010101" pitchFamily="2" charset="-122"/>
                <a:ea typeface="宋体" panose="02010600030101010101" pitchFamily="2" charset="-122"/>
              </a:rPr>
              <a:t>5-54</a:t>
            </a:r>
            <a:r>
              <a:rPr lang="en-US" sz="2800" b="0">
                <a:solidFill>
                  <a:srgbClr val="000000"/>
                </a:solidFill>
                <a:latin typeface="Times New Roman" panose="02020603050405020304" pitchFamily="18" charset="0"/>
                <a:ea typeface="宋体" panose="02010600030101010101" pitchFamily="2" charset="-122"/>
              </a:rPr>
              <a:t>  </a:t>
            </a:r>
            <a:r>
              <a:rPr lang="en-US" sz="2800" b="0">
                <a:solidFill>
                  <a:srgbClr val="000000"/>
                </a:solidFill>
                <a:latin typeface="宋体" panose="02010600030101010101" pitchFamily="2" charset="-122"/>
                <a:ea typeface="宋体" panose="02010600030101010101" pitchFamily="2" charset="-122"/>
              </a:rPr>
              <a:t>4</a:t>
            </a:r>
            <a:r>
              <a:rPr lang="en-US" sz="2800" b="0" baseline="30000">
                <a:solidFill>
                  <a:srgbClr val="000000"/>
                </a:solidFill>
                <a:latin typeface="宋体" panose="02010600030101010101" pitchFamily="2" charset="-122"/>
                <a:ea typeface="宋体" panose="02010600030101010101" pitchFamily="2" charset="-122"/>
              </a:rPr>
              <a:t>2</a:t>
            </a:r>
            <a:r>
              <a:rPr lang="en-US" sz="2800" b="0">
                <a:solidFill>
                  <a:srgbClr val="000000"/>
                </a:solidFill>
                <a:latin typeface="Times New Roman" panose="02020603050405020304" pitchFamily="18" charset="0"/>
                <a:ea typeface="宋体" panose="02010600030101010101" pitchFamily="2" charset="-122"/>
              </a:rPr>
              <a:t>×</a:t>
            </a:r>
            <a:r>
              <a:rPr lang="en-US" sz="2800" b="0">
                <a:solidFill>
                  <a:srgbClr val="000000"/>
                </a:solidFill>
                <a:latin typeface="宋体" panose="02010600030101010101" pitchFamily="2" charset="-122"/>
                <a:ea typeface="宋体" panose="02010600030101010101" pitchFamily="2" charset="-122"/>
              </a:rPr>
              <a:t>4</a:t>
            </a:r>
            <a:r>
              <a:rPr lang="en-US" sz="2800" b="0" baseline="30000">
                <a:solidFill>
                  <a:srgbClr val="000000"/>
                </a:solidFill>
                <a:latin typeface="宋体" panose="02010600030101010101" pitchFamily="2" charset="-122"/>
                <a:ea typeface="宋体" panose="02010600030101010101" pitchFamily="2" charset="-122"/>
              </a:rPr>
              <a:t>2</a:t>
            </a:r>
            <a:r>
              <a:rPr lang="zh-CN" sz="2800" b="0">
                <a:solidFill>
                  <a:srgbClr val="000000"/>
                </a:solidFill>
                <a:latin typeface="宋体" panose="02010600030101010101" pitchFamily="2" charset="-122"/>
                <a:ea typeface="宋体" panose="02010600030101010101" pitchFamily="2" charset="-122"/>
              </a:rPr>
              <a:t>交叉开关</a:t>
            </a:r>
            <a:r>
              <a:rPr lang="en-US" sz="2800" b="0">
                <a:solidFill>
                  <a:srgbClr val="000000"/>
                </a:solidFill>
                <a:latin typeface="宋体" panose="02010600030101010101" pitchFamily="2" charset="-122"/>
                <a:ea typeface="宋体" panose="02010600030101010101" pitchFamily="2" charset="-122"/>
              </a:rPr>
              <a:t> </a:t>
            </a: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957736"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36072" y="6319805"/>
            <a:ext cx="2743200" cy="365125"/>
          </a:xfrm>
        </p:spPr>
        <p:txBody>
          <a:bodyPr/>
          <a:lstStyle/>
          <a:p>
            <a:pPr>
              <a:defRPr/>
            </a:pPr>
            <a:endParaRPr lang="zh-CN" altLang="en-US" dirty="0"/>
          </a:p>
        </p:txBody>
      </p:sp>
      <p:sp>
        <p:nvSpPr>
          <p:cNvPr id="4" name="日期占位符 1"/>
          <p:cNvSpPr txBox="1"/>
          <p:nvPr/>
        </p:nvSpPr>
        <p:spPr>
          <a:xfrm>
            <a:off x="631372" y="627376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ECFB5617-03A7-44C8-9951-68DE73BC5E44}" type="datetime1">
              <a:rPr lang="zh-CN" altLang="en-US" sz="1200" smtClean="0"/>
              <a:t>2022/3/5</a:t>
            </a:fld>
            <a:endParaRPr lang="en-US" altLang="zh-CN" sz="1200"/>
          </a:p>
        </p:txBody>
      </p:sp>
      <p:sp>
        <p:nvSpPr>
          <p:cNvPr id="5" name="灯片编号占位符 3"/>
          <p:cNvSpPr>
            <a:spLocks noGrp="1"/>
          </p:cNvSpPr>
          <p:nvPr>
            <p:ph type="sldNum" sz="quarter" idx="12"/>
          </p:nvPr>
        </p:nvSpPr>
        <p:spPr>
          <a:xfrm>
            <a:off x="6498772" y="6273768"/>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D35B4B5-F94B-4CCE-89F7-8481ECF943B5}" type="slidenum">
              <a:rPr lang="en-US" altLang="zh-CN" sz="1200"/>
              <a:t>58</a:t>
            </a:fld>
            <a:endParaRPr lang="en-US" altLang="zh-CN" sz="1200"/>
          </a:p>
        </p:txBody>
      </p:sp>
      <p:sp>
        <p:nvSpPr>
          <p:cNvPr id="6" name="Text Box 2"/>
          <p:cNvSpPr txBox="1">
            <a:spLocks noChangeArrowheads="1"/>
          </p:cNvSpPr>
          <p:nvPr/>
        </p:nvSpPr>
        <p:spPr bwMode="auto">
          <a:xfrm>
            <a:off x="136072" y="1128295"/>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3399"/>
                </a:solidFill>
                <a:latin typeface="宋体" panose="02010600030101010101" pitchFamily="2" charset="-122"/>
              </a:rPr>
              <a:t>多级立方体网络</a:t>
            </a:r>
            <a:endParaRPr lang="zh-CN" altLang="en-US" b="1" dirty="0">
              <a:solidFill>
                <a:schemeClr val="accent2"/>
              </a:solidFill>
              <a:latin typeface="宋体" panose="02010600030101010101" pitchFamily="2" charset="-122"/>
            </a:endParaRPr>
          </a:p>
        </p:txBody>
      </p:sp>
      <p:sp>
        <p:nvSpPr>
          <p:cNvPr id="7" name="Text Box 3"/>
          <p:cNvSpPr txBox="1">
            <a:spLocks noChangeArrowheads="1"/>
          </p:cNvSpPr>
          <p:nvPr/>
        </p:nvSpPr>
        <p:spPr bwMode="auto">
          <a:xfrm>
            <a:off x="174172" y="3911568"/>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有</a:t>
            </a:r>
            <a:r>
              <a:rPr lang="en-US" altLang="zh-CN" b="1" dirty="0">
                <a:latin typeface="宋体" panose="02010600030101010101" pitchFamily="2" charset="-122"/>
              </a:rPr>
              <a:t>STARAN(</a:t>
            </a:r>
            <a:r>
              <a:rPr lang="zh-CN" altLang="en-US" b="1" dirty="0">
                <a:latin typeface="宋体" panose="02010600030101010101" pitchFamily="2" charset="-122"/>
              </a:rPr>
              <a:t>级控制和部分级控制</a:t>
            </a:r>
            <a:r>
              <a:rPr lang="en-US" altLang="zh-CN" b="1" dirty="0">
                <a:latin typeface="宋体" panose="02010600030101010101" pitchFamily="2" charset="-122"/>
              </a:rPr>
              <a:t>)</a:t>
            </a:r>
            <a:r>
              <a:rPr lang="zh-CN" altLang="en-US" b="1" dirty="0">
                <a:latin typeface="宋体" panose="02010600030101010101" pitchFamily="2" charset="-122"/>
              </a:rPr>
              <a:t>和间接二进制</a:t>
            </a:r>
            <a:r>
              <a:rPr lang="en-US" altLang="zh-CN" b="1" dirty="0">
                <a:latin typeface="宋体" panose="02010600030101010101" pitchFamily="2" charset="-122"/>
              </a:rPr>
              <a:t>n</a:t>
            </a:r>
            <a:r>
              <a:rPr lang="zh-CN" altLang="en-US" b="1" dirty="0">
                <a:latin typeface="宋体" panose="02010600030101010101" pitchFamily="2" charset="-122"/>
              </a:rPr>
              <a:t>立方体</a:t>
            </a:r>
            <a:r>
              <a:rPr lang="en-US" altLang="zh-CN" b="1" dirty="0">
                <a:latin typeface="宋体" panose="02010600030101010101" pitchFamily="2" charset="-122"/>
              </a:rPr>
              <a:t>(</a:t>
            </a:r>
            <a:r>
              <a:rPr lang="zh-CN" altLang="en-US" b="1" dirty="0">
                <a:latin typeface="宋体" panose="02010600030101010101" pitchFamily="2" charset="-122"/>
              </a:rPr>
              <a:t>单元控制</a:t>
            </a:r>
            <a:r>
              <a:rPr lang="en-US" altLang="zh-CN" b="1" dirty="0">
                <a:latin typeface="宋体" panose="02010600030101010101" pitchFamily="2" charset="-122"/>
              </a:rPr>
              <a:t>)</a:t>
            </a:r>
            <a:r>
              <a:rPr lang="zh-CN" altLang="en-US" b="1" dirty="0">
                <a:latin typeface="宋体" panose="02010600030101010101" pitchFamily="2" charset="-122"/>
              </a:rPr>
              <a:t>两种网络。</a:t>
            </a:r>
          </a:p>
        </p:txBody>
      </p:sp>
      <p:sp>
        <p:nvSpPr>
          <p:cNvPr id="8" name="Text Box 4"/>
          <p:cNvSpPr txBox="1">
            <a:spLocks noChangeArrowheads="1"/>
          </p:cNvSpPr>
          <p:nvPr/>
        </p:nvSpPr>
        <p:spPr bwMode="auto">
          <a:xfrm>
            <a:off x="174172" y="4825968"/>
            <a:ext cx="861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latin typeface="宋体" panose="02010600030101010101" pitchFamily="2" charset="-122"/>
              </a:rPr>
              <a:t>以</a:t>
            </a:r>
            <a:r>
              <a:rPr lang="en-US" altLang="zh-CN" b="1">
                <a:latin typeface="宋体" panose="02010600030101010101" pitchFamily="2" charset="-122"/>
              </a:rPr>
              <a:t>STARAN</a:t>
            </a:r>
            <a:r>
              <a:rPr lang="zh-CN" altLang="en-US" b="1">
                <a:latin typeface="宋体" panose="02010600030101010101" pitchFamily="2" charset="-122"/>
              </a:rPr>
              <a:t>网络为例介绍。</a:t>
            </a:r>
          </a:p>
        </p:txBody>
      </p:sp>
      <p:grpSp>
        <p:nvGrpSpPr>
          <p:cNvPr id="9" name="Group 5"/>
          <p:cNvGrpSpPr/>
          <p:nvPr/>
        </p:nvGrpSpPr>
        <p:grpSpPr bwMode="auto">
          <a:xfrm>
            <a:off x="2367643" y="923306"/>
            <a:ext cx="7675763" cy="2991513"/>
            <a:chOff x="480" y="1247"/>
            <a:chExt cx="4983" cy="2112"/>
          </a:xfrm>
        </p:grpSpPr>
        <p:sp>
          <p:nvSpPr>
            <p:cNvPr id="10" name="Rectangle 6"/>
            <p:cNvSpPr>
              <a:spLocks noChangeArrowheads="1"/>
            </p:cNvSpPr>
            <p:nvPr/>
          </p:nvSpPr>
          <p:spPr bwMode="auto">
            <a:xfrm>
              <a:off x="1680"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11" name="Line 7"/>
            <p:cNvSpPr>
              <a:spLocks noChangeShapeType="1"/>
            </p:cNvSpPr>
            <p:nvPr/>
          </p:nvSpPr>
          <p:spPr bwMode="auto">
            <a:xfrm>
              <a:off x="1344" y="1368"/>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 name="Line 8"/>
            <p:cNvSpPr>
              <a:spLocks noChangeShapeType="1"/>
            </p:cNvSpPr>
            <p:nvPr/>
          </p:nvSpPr>
          <p:spPr bwMode="auto">
            <a:xfrm>
              <a:off x="1344" y="1550"/>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2064" y="136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Line 10"/>
            <p:cNvSpPr>
              <a:spLocks noChangeShapeType="1"/>
            </p:cNvSpPr>
            <p:nvPr/>
          </p:nvSpPr>
          <p:spPr bwMode="auto">
            <a:xfrm>
              <a:off x="2064"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6" name="Rectangle 11"/>
            <p:cNvSpPr>
              <a:spLocks noChangeArrowheads="1"/>
            </p:cNvSpPr>
            <p:nvPr/>
          </p:nvSpPr>
          <p:spPr bwMode="auto">
            <a:xfrm>
              <a:off x="1680"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7" name="Line 12"/>
            <p:cNvSpPr>
              <a:spLocks noChangeShapeType="1"/>
            </p:cNvSpPr>
            <p:nvPr/>
          </p:nvSpPr>
          <p:spPr bwMode="auto">
            <a:xfrm>
              <a:off x="1344" y="182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Line 13"/>
            <p:cNvSpPr>
              <a:spLocks noChangeShapeType="1"/>
            </p:cNvSpPr>
            <p:nvPr/>
          </p:nvSpPr>
          <p:spPr bwMode="auto">
            <a:xfrm>
              <a:off x="1344" y="20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9" name="Line 14"/>
            <p:cNvSpPr>
              <a:spLocks noChangeShapeType="1"/>
            </p:cNvSpPr>
            <p:nvPr/>
          </p:nvSpPr>
          <p:spPr bwMode="auto">
            <a:xfrm>
              <a:off x="2064"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2064" y="2004"/>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1680"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22" name="Line 17"/>
            <p:cNvSpPr>
              <a:spLocks noChangeShapeType="1"/>
            </p:cNvSpPr>
            <p:nvPr/>
          </p:nvSpPr>
          <p:spPr bwMode="auto">
            <a:xfrm>
              <a:off x="1344" y="2276"/>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1344" y="2458"/>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Line 19"/>
            <p:cNvSpPr>
              <a:spLocks noChangeShapeType="1"/>
            </p:cNvSpPr>
            <p:nvPr/>
          </p:nvSpPr>
          <p:spPr bwMode="auto">
            <a:xfrm>
              <a:off x="2064"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5" name="Line 20"/>
            <p:cNvSpPr>
              <a:spLocks noChangeShapeType="1"/>
            </p:cNvSpPr>
            <p:nvPr/>
          </p:nvSpPr>
          <p:spPr bwMode="auto">
            <a:xfrm>
              <a:off x="2064"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Rectangle 21"/>
            <p:cNvSpPr>
              <a:spLocks noChangeArrowheads="1"/>
            </p:cNvSpPr>
            <p:nvPr/>
          </p:nvSpPr>
          <p:spPr bwMode="auto">
            <a:xfrm>
              <a:off x="1680"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27" name="Line 22"/>
            <p:cNvSpPr>
              <a:spLocks noChangeShapeType="1"/>
            </p:cNvSpPr>
            <p:nvPr/>
          </p:nvSpPr>
          <p:spPr bwMode="auto">
            <a:xfrm>
              <a:off x="1344" y="2731"/>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8" name="Line 23"/>
            <p:cNvSpPr>
              <a:spLocks noChangeShapeType="1"/>
            </p:cNvSpPr>
            <p:nvPr/>
          </p:nvSpPr>
          <p:spPr bwMode="auto">
            <a:xfrm>
              <a:off x="1344" y="29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2064"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Line 25"/>
            <p:cNvSpPr>
              <a:spLocks noChangeShapeType="1"/>
            </p:cNvSpPr>
            <p:nvPr/>
          </p:nvSpPr>
          <p:spPr bwMode="auto">
            <a:xfrm>
              <a:off x="2064" y="29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1" name="Rectangle 26"/>
            <p:cNvSpPr>
              <a:spLocks noChangeArrowheads="1"/>
            </p:cNvSpPr>
            <p:nvPr/>
          </p:nvSpPr>
          <p:spPr bwMode="auto">
            <a:xfrm>
              <a:off x="2592"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32" name="Line 27"/>
            <p:cNvSpPr>
              <a:spLocks noChangeShapeType="1"/>
            </p:cNvSpPr>
            <p:nvPr/>
          </p:nvSpPr>
          <p:spPr bwMode="auto">
            <a:xfrm>
              <a:off x="2208" y="136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Line 28"/>
            <p:cNvSpPr>
              <a:spLocks noChangeShapeType="1"/>
            </p:cNvSpPr>
            <p:nvPr/>
          </p:nvSpPr>
          <p:spPr bwMode="auto">
            <a:xfrm>
              <a:off x="2448"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4" name="Line 29"/>
            <p:cNvSpPr>
              <a:spLocks noChangeShapeType="1"/>
            </p:cNvSpPr>
            <p:nvPr/>
          </p:nvSpPr>
          <p:spPr bwMode="auto">
            <a:xfrm>
              <a:off x="2976" y="136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5" name="Line 30"/>
            <p:cNvSpPr>
              <a:spLocks noChangeShapeType="1"/>
            </p:cNvSpPr>
            <p:nvPr/>
          </p:nvSpPr>
          <p:spPr bwMode="auto">
            <a:xfrm>
              <a:off x="2976"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6" name="Rectangle 31"/>
            <p:cNvSpPr>
              <a:spLocks noChangeArrowheads="1"/>
            </p:cNvSpPr>
            <p:nvPr/>
          </p:nvSpPr>
          <p:spPr bwMode="auto">
            <a:xfrm>
              <a:off x="2592"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37" name="Line 32"/>
            <p:cNvSpPr>
              <a:spLocks noChangeShapeType="1"/>
            </p:cNvSpPr>
            <p:nvPr/>
          </p:nvSpPr>
          <p:spPr bwMode="auto">
            <a:xfrm>
              <a:off x="2448"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8" name="Line 33"/>
            <p:cNvSpPr>
              <a:spLocks noChangeShapeType="1"/>
            </p:cNvSpPr>
            <p:nvPr/>
          </p:nvSpPr>
          <p:spPr bwMode="auto">
            <a:xfrm>
              <a:off x="2448"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9" name="Line 34"/>
            <p:cNvSpPr>
              <a:spLocks noChangeShapeType="1"/>
            </p:cNvSpPr>
            <p:nvPr/>
          </p:nvSpPr>
          <p:spPr bwMode="auto">
            <a:xfrm>
              <a:off x="2976"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0" name="Line 35"/>
            <p:cNvSpPr>
              <a:spLocks noChangeShapeType="1"/>
            </p:cNvSpPr>
            <p:nvPr/>
          </p:nvSpPr>
          <p:spPr bwMode="auto">
            <a:xfrm>
              <a:off x="2976"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1" name="Rectangle 36"/>
            <p:cNvSpPr>
              <a:spLocks noChangeArrowheads="1"/>
            </p:cNvSpPr>
            <p:nvPr/>
          </p:nvSpPr>
          <p:spPr bwMode="auto">
            <a:xfrm>
              <a:off x="2592"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42" name="Line 37"/>
            <p:cNvSpPr>
              <a:spLocks noChangeShapeType="1"/>
            </p:cNvSpPr>
            <p:nvPr/>
          </p:nvSpPr>
          <p:spPr bwMode="auto">
            <a:xfrm>
              <a:off x="2160" y="2276"/>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3" name="Line 38"/>
            <p:cNvSpPr>
              <a:spLocks noChangeShapeType="1"/>
            </p:cNvSpPr>
            <p:nvPr/>
          </p:nvSpPr>
          <p:spPr bwMode="auto">
            <a:xfrm>
              <a:off x="2448"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4" name="Line 39"/>
            <p:cNvSpPr>
              <a:spLocks noChangeShapeType="1"/>
            </p:cNvSpPr>
            <p:nvPr/>
          </p:nvSpPr>
          <p:spPr bwMode="auto">
            <a:xfrm>
              <a:off x="2976"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5" name="Line 40"/>
            <p:cNvSpPr>
              <a:spLocks noChangeShapeType="1"/>
            </p:cNvSpPr>
            <p:nvPr/>
          </p:nvSpPr>
          <p:spPr bwMode="auto">
            <a:xfrm>
              <a:off x="2976"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6" name="Rectangle 41"/>
            <p:cNvSpPr>
              <a:spLocks noChangeArrowheads="1"/>
            </p:cNvSpPr>
            <p:nvPr/>
          </p:nvSpPr>
          <p:spPr bwMode="auto">
            <a:xfrm>
              <a:off x="2592"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47" name="Line 42"/>
            <p:cNvSpPr>
              <a:spLocks noChangeShapeType="1"/>
            </p:cNvSpPr>
            <p:nvPr/>
          </p:nvSpPr>
          <p:spPr bwMode="auto">
            <a:xfrm>
              <a:off x="2448"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8" name="Line 43"/>
            <p:cNvSpPr>
              <a:spLocks noChangeShapeType="1"/>
            </p:cNvSpPr>
            <p:nvPr/>
          </p:nvSpPr>
          <p:spPr bwMode="auto">
            <a:xfrm>
              <a:off x="2160" y="291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9" name="Line 44"/>
            <p:cNvSpPr>
              <a:spLocks noChangeShapeType="1"/>
            </p:cNvSpPr>
            <p:nvPr/>
          </p:nvSpPr>
          <p:spPr bwMode="auto">
            <a:xfrm>
              <a:off x="2976"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0" name="Line 45"/>
            <p:cNvSpPr>
              <a:spLocks noChangeShapeType="1"/>
            </p:cNvSpPr>
            <p:nvPr/>
          </p:nvSpPr>
          <p:spPr bwMode="auto">
            <a:xfrm>
              <a:off x="2976" y="29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1" name="Rectangle 46"/>
            <p:cNvSpPr>
              <a:spLocks noChangeArrowheads="1"/>
            </p:cNvSpPr>
            <p:nvPr/>
          </p:nvSpPr>
          <p:spPr bwMode="auto">
            <a:xfrm>
              <a:off x="3504"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52" name="Line 47"/>
            <p:cNvSpPr>
              <a:spLocks noChangeShapeType="1"/>
            </p:cNvSpPr>
            <p:nvPr/>
          </p:nvSpPr>
          <p:spPr bwMode="auto">
            <a:xfrm>
              <a:off x="3120" y="136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3" name="Line 48"/>
            <p:cNvSpPr>
              <a:spLocks noChangeShapeType="1"/>
            </p:cNvSpPr>
            <p:nvPr/>
          </p:nvSpPr>
          <p:spPr bwMode="auto">
            <a:xfrm>
              <a:off x="3888" y="1368"/>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4" name="Line 49"/>
            <p:cNvSpPr>
              <a:spLocks noChangeShapeType="1"/>
            </p:cNvSpPr>
            <p:nvPr/>
          </p:nvSpPr>
          <p:spPr bwMode="auto">
            <a:xfrm>
              <a:off x="3888"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5" name="Rectangle 50"/>
            <p:cNvSpPr>
              <a:spLocks noChangeArrowheads="1"/>
            </p:cNvSpPr>
            <p:nvPr/>
          </p:nvSpPr>
          <p:spPr bwMode="auto">
            <a:xfrm>
              <a:off x="3504"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J</a:t>
              </a:r>
            </a:p>
          </p:txBody>
        </p:sp>
        <p:sp>
          <p:nvSpPr>
            <p:cNvPr id="56" name="Line 51"/>
            <p:cNvSpPr>
              <a:spLocks noChangeShapeType="1"/>
            </p:cNvSpPr>
            <p:nvPr/>
          </p:nvSpPr>
          <p:spPr bwMode="auto">
            <a:xfrm>
              <a:off x="3072" y="182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7" name="Line 52"/>
            <p:cNvSpPr>
              <a:spLocks noChangeShapeType="1"/>
            </p:cNvSpPr>
            <p:nvPr/>
          </p:nvSpPr>
          <p:spPr bwMode="auto">
            <a:xfrm>
              <a:off x="3888"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8" name="Line 53"/>
            <p:cNvSpPr>
              <a:spLocks noChangeShapeType="1"/>
            </p:cNvSpPr>
            <p:nvPr/>
          </p:nvSpPr>
          <p:spPr bwMode="auto">
            <a:xfrm>
              <a:off x="3888"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Rectangle 54"/>
            <p:cNvSpPr>
              <a:spLocks noChangeArrowheads="1"/>
            </p:cNvSpPr>
            <p:nvPr/>
          </p:nvSpPr>
          <p:spPr bwMode="auto">
            <a:xfrm>
              <a:off x="3504"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60" name="Line 55"/>
            <p:cNvSpPr>
              <a:spLocks noChangeShapeType="1"/>
            </p:cNvSpPr>
            <p:nvPr/>
          </p:nvSpPr>
          <p:spPr bwMode="auto">
            <a:xfrm>
              <a:off x="3120" y="245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88"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88"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Rectangle 58"/>
            <p:cNvSpPr>
              <a:spLocks noChangeArrowheads="1"/>
            </p:cNvSpPr>
            <p:nvPr/>
          </p:nvSpPr>
          <p:spPr bwMode="auto">
            <a:xfrm>
              <a:off x="3504"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64" name="Line 59"/>
            <p:cNvSpPr>
              <a:spLocks noChangeShapeType="1"/>
            </p:cNvSpPr>
            <p:nvPr/>
          </p:nvSpPr>
          <p:spPr bwMode="auto">
            <a:xfrm>
              <a:off x="3072" y="291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88"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888" y="2912"/>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flipV="1">
              <a:off x="2208"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flipH="1" flipV="1">
              <a:off x="2208"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2208"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flipH="1">
              <a:off x="2208"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a:off x="3360"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a:off x="3360"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a:off x="3360"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3360"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3120" y="1550"/>
              <a:ext cx="24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3120" y="2004"/>
              <a:ext cx="24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flipH="1">
              <a:off x="3120" y="2004"/>
              <a:ext cx="24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flipH="1">
              <a:off x="3120" y="1550"/>
              <a:ext cx="24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4272" y="1550"/>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flipH="1">
              <a:off x="4032"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4368" y="182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flipH="1">
              <a:off x="4032" y="1822"/>
              <a:ext cx="336" cy="4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4512" y="200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flipH="1">
              <a:off x="4032" y="2004"/>
              <a:ext cx="48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4272" y="273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4512" y="2276"/>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4368" y="2458"/>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4032" y="1550"/>
              <a:ext cx="48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4032"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4032" y="2004"/>
              <a:ext cx="336" cy="4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Text Box 86"/>
            <p:cNvSpPr txBox="1">
              <a:spLocks noChangeArrowheads="1"/>
            </p:cNvSpPr>
            <p:nvPr/>
          </p:nvSpPr>
          <p:spPr bwMode="auto">
            <a:xfrm>
              <a:off x="4716" y="1247"/>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92" name="Text Box 87"/>
            <p:cNvSpPr txBox="1">
              <a:spLocks noChangeArrowheads="1"/>
            </p:cNvSpPr>
            <p:nvPr/>
          </p:nvSpPr>
          <p:spPr bwMode="auto">
            <a:xfrm>
              <a:off x="4716" y="1434"/>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93" name="Text Box 88"/>
            <p:cNvSpPr txBox="1">
              <a:spLocks noChangeArrowheads="1"/>
            </p:cNvSpPr>
            <p:nvPr/>
          </p:nvSpPr>
          <p:spPr bwMode="auto">
            <a:xfrm>
              <a:off x="4716" y="1706"/>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94" name="Text Box 89"/>
            <p:cNvSpPr txBox="1">
              <a:spLocks noChangeArrowheads="1"/>
            </p:cNvSpPr>
            <p:nvPr/>
          </p:nvSpPr>
          <p:spPr bwMode="auto">
            <a:xfrm>
              <a:off x="4716" y="190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95" name="Text Box 90"/>
            <p:cNvSpPr txBox="1">
              <a:spLocks noChangeArrowheads="1"/>
            </p:cNvSpPr>
            <p:nvPr/>
          </p:nvSpPr>
          <p:spPr bwMode="auto">
            <a:xfrm>
              <a:off x="4716" y="2151"/>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96" name="Text Box 91"/>
            <p:cNvSpPr txBox="1">
              <a:spLocks noChangeArrowheads="1"/>
            </p:cNvSpPr>
            <p:nvPr/>
          </p:nvSpPr>
          <p:spPr bwMode="auto">
            <a:xfrm>
              <a:off x="4716" y="236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97" name="Text Box 92"/>
            <p:cNvSpPr txBox="1">
              <a:spLocks noChangeArrowheads="1"/>
            </p:cNvSpPr>
            <p:nvPr/>
          </p:nvSpPr>
          <p:spPr bwMode="auto">
            <a:xfrm>
              <a:off x="4716" y="2615"/>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98" name="Text Box 93"/>
            <p:cNvSpPr txBox="1">
              <a:spLocks noChangeArrowheads="1"/>
            </p:cNvSpPr>
            <p:nvPr/>
          </p:nvSpPr>
          <p:spPr bwMode="auto">
            <a:xfrm>
              <a:off x="4716" y="282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99" name="Text Box 94"/>
            <p:cNvSpPr txBox="1">
              <a:spLocks noChangeArrowheads="1"/>
            </p:cNvSpPr>
            <p:nvPr/>
          </p:nvSpPr>
          <p:spPr bwMode="auto">
            <a:xfrm>
              <a:off x="1056" y="1247"/>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00" name="Text Box 95"/>
            <p:cNvSpPr txBox="1">
              <a:spLocks noChangeArrowheads="1"/>
            </p:cNvSpPr>
            <p:nvPr/>
          </p:nvSpPr>
          <p:spPr bwMode="auto">
            <a:xfrm>
              <a:off x="1056" y="1434"/>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101" name="Text Box 96"/>
            <p:cNvSpPr txBox="1">
              <a:spLocks noChangeArrowheads="1"/>
            </p:cNvSpPr>
            <p:nvPr/>
          </p:nvSpPr>
          <p:spPr bwMode="auto">
            <a:xfrm>
              <a:off x="1056" y="1706"/>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102" name="Text Box 97"/>
            <p:cNvSpPr txBox="1">
              <a:spLocks noChangeArrowheads="1"/>
            </p:cNvSpPr>
            <p:nvPr/>
          </p:nvSpPr>
          <p:spPr bwMode="auto">
            <a:xfrm>
              <a:off x="1056" y="190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103" name="Text Box 98"/>
            <p:cNvSpPr txBox="1">
              <a:spLocks noChangeArrowheads="1"/>
            </p:cNvSpPr>
            <p:nvPr/>
          </p:nvSpPr>
          <p:spPr bwMode="auto">
            <a:xfrm>
              <a:off x="1056" y="2151"/>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104" name="Text Box 99"/>
            <p:cNvSpPr txBox="1">
              <a:spLocks noChangeArrowheads="1"/>
            </p:cNvSpPr>
            <p:nvPr/>
          </p:nvSpPr>
          <p:spPr bwMode="auto">
            <a:xfrm>
              <a:off x="1056" y="236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105" name="Text Box 100"/>
            <p:cNvSpPr txBox="1">
              <a:spLocks noChangeArrowheads="1"/>
            </p:cNvSpPr>
            <p:nvPr/>
          </p:nvSpPr>
          <p:spPr bwMode="auto">
            <a:xfrm>
              <a:off x="1056" y="2615"/>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106" name="Text Box 101"/>
            <p:cNvSpPr txBox="1">
              <a:spLocks noChangeArrowheads="1"/>
            </p:cNvSpPr>
            <p:nvPr/>
          </p:nvSpPr>
          <p:spPr bwMode="auto">
            <a:xfrm>
              <a:off x="1056" y="282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107" name="Text Box 102"/>
            <p:cNvSpPr txBox="1">
              <a:spLocks noChangeArrowheads="1"/>
            </p:cNvSpPr>
            <p:nvPr/>
          </p:nvSpPr>
          <p:spPr bwMode="auto">
            <a:xfrm>
              <a:off x="1004" y="3009"/>
              <a:ext cx="3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108" name="Text Box 103"/>
            <p:cNvSpPr txBox="1">
              <a:spLocks noChangeArrowheads="1"/>
            </p:cNvSpPr>
            <p:nvPr/>
          </p:nvSpPr>
          <p:spPr bwMode="auto">
            <a:xfrm>
              <a:off x="1776"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09" name="Text Box 104"/>
            <p:cNvSpPr txBox="1">
              <a:spLocks noChangeArrowheads="1"/>
            </p:cNvSpPr>
            <p:nvPr/>
          </p:nvSpPr>
          <p:spPr bwMode="auto">
            <a:xfrm>
              <a:off x="2700"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110" name="Text Box 105"/>
            <p:cNvSpPr txBox="1">
              <a:spLocks noChangeArrowheads="1"/>
            </p:cNvSpPr>
            <p:nvPr/>
          </p:nvSpPr>
          <p:spPr bwMode="auto">
            <a:xfrm>
              <a:off x="3600"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111" name="Text Box 106"/>
            <p:cNvSpPr txBox="1">
              <a:spLocks noChangeArrowheads="1"/>
            </p:cNvSpPr>
            <p:nvPr/>
          </p:nvSpPr>
          <p:spPr bwMode="auto">
            <a:xfrm>
              <a:off x="480" y="2040"/>
              <a:ext cx="51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112" name="Text Box 107"/>
            <p:cNvSpPr txBox="1">
              <a:spLocks noChangeArrowheads="1"/>
            </p:cNvSpPr>
            <p:nvPr/>
          </p:nvSpPr>
          <p:spPr bwMode="auto">
            <a:xfrm>
              <a:off x="4944" y="2016"/>
              <a:ext cx="51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输出</a:t>
              </a:r>
            </a:p>
          </p:txBody>
        </p:sp>
      </p:grpSp>
      <p:sp>
        <p:nvSpPr>
          <p:cNvPr id="113" name="Text Box 108">
            <a:hlinkClick r:id="rId2" action="ppaction://hlinksldjump"/>
          </p:cNvPr>
          <p:cNvSpPr txBox="1">
            <a:spLocks noChangeArrowheads="1"/>
          </p:cNvSpPr>
          <p:nvPr/>
        </p:nvSpPr>
        <p:spPr bwMode="auto">
          <a:xfrm>
            <a:off x="9259036" y="39115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a:t>
            </a:r>
            <a:r>
              <a:rPr lang="en-US" altLang="zh-CN" sz="1800" dirty="0">
                <a:solidFill>
                  <a:schemeClr val="folHlink"/>
                </a:solidFill>
              </a:rPr>
              <a:t>35</a:t>
            </a:r>
            <a:r>
              <a:rPr lang="zh-CN" altLang="en-US" sz="1800" dirty="0">
                <a:solidFill>
                  <a:schemeClr val="folHlink"/>
                </a:solidFill>
              </a:rPr>
              <a:t>页</a:t>
            </a:r>
          </a:p>
        </p:txBody>
      </p:sp>
      <p:sp>
        <p:nvSpPr>
          <p:cNvPr id="114" name="Text Box 109">
            <a:hlinkClick r:id="" action="ppaction://hlinkshowjump?jump=nextslide"/>
          </p:cNvPr>
          <p:cNvSpPr txBox="1">
            <a:spLocks noChangeArrowheads="1"/>
          </p:cNvSpPr>
          <p:nvPr/>
        </p:nvSpPr>
        <p:spPr bwMode="auto">
          <a:xfrm>
            <a:off x="9243943" y="346527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
        <p:nvSpPr>
          <p:cNvPr id="115" name="Text Box 114"/>
          <p:cNvSpPr txBox="1">
            <a:spLocks noChangeArrowheads="1"/>
          </p:cNvSpPr>
          <p:nvPr/>
        </p:nvSpPr>
        <p:spPr bwMode="auto">
          <a:xfrm>
            <a:off x="227364" y="5386626"/>
            <a:ext cx="609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二功能（直通和交换）</a:t>
            </a:r>
          </a:p>
        </p:txBody>
      </p:sp>
      <p:sp>
        <p:nvSpPr>
          <p:cNvPr id="116" name="Text Box 115"/>
          <p:cNvSpPr txBox="1">
            <a:spLocks noChangeArrowheads="1"/>
          </p:cNvSpPr>
          <p:nvPr/>
        </p:nvSpPr>
        <p:spPr bwMode="auto">
          <a:xfrm>
            <a:off x="174172" y="5907056"/>
            <a:ext cx="723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拓扑结构：实现</a:t>
            </a:r>
            <a:r>
              <a:rPr lang="zh-CN" altLang="en-US" b="1" dirty="0">
                <a:latin typeface="宋体" panose="02010600030101010101" pitchFamily="2" charset="-122"/>
              </a:rPr>
              <a:t>第</a:t>
            </a:r>
            <a:r>
              <a:rPr lang="en-US" altLang="zh-CN" b="1" dirty="0" err="1">
                <a:latin typeface="宋体" panose="02010600030101010101" pitchFamily="2" charset="-122"/>
              </a:rPr>
              <a:t>i</a:t>
            </a:r>
            <a:r>
              <a:rPr lang="zh-CN" altLang="en-US" b="1" dirty="0">
                <a:latin typeface="宋体" panose="02010600030101010101" pitchFamily="2" charset="-122"/>
              </a:rPr>
              <a:t>级为</a:t>
            </a:r>
            <a:r>
              <a:rPr lang="en-US" altLang="zh-CN" b="1" dirty="0" err="1">
                <a:latin typeface="宋体" panose="02010600030101010101" pitchFamily="2" charset="-122"/>
              </a:rPr>
              <a:t>Cube</a:t>
            </a:r>
            <a:r>
              <a:rPr lang="en-US" altLang="zh-CN" b="1" baseline="-14000" dirty="0" err="1">
                <a:latin typeface="宋体" panose="02010600030101010101" pitchFamily="2" charset="-122"/>
              </a:rPr>
              <a:t>i</a:t>
            </a:r>
            <a:r>
              <a:rPr lang="zh-CN" altLang="en-US" b="1" dirty="0">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15" grpId="0" autoUpdateAnimBg="0"/>
      <p:bldP spid="11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833850"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15709" y="6264592"/>
            <a:ext cx="2743200" cy="365125"/>
          </a:xfrm>
        </p:spPr>
        <p:txBody>
          <a:bodyPr/>
          <a:lstStyle/>
          <a:p>
            <a:pPr>
              <a:defRPr/>
            </a:pPr>
            <a:endParaRPr lang="zh-CN" altLang="en-US" dirty="0"/>
          </a:p>
        </p:txBody>
      </p:sp>
      <p:sp>
        <p:nvSpPr>
          <p:cNvPr id="4" name="日期占位符 1"/>
          <p:cNvSpPr txBox="1"/>
          <p:nvPr/>
        </p:nvSpPr>
        <p:spPr>
          <a:xfrm>
            <a:off x="724369" y="6275477"/>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DB46BA4D-F215-4A2D-B525-0D3BCAE14217}" type="datetime1">
              <a:rPr lang="zh-CN" altLang="en-US" sz="1200" smtClean="0"/>
              <a:t>2022/3/5</a:t>
            </a:fld>
            <a:endParaRPr lang="en-US" altLang="zh-CN" sz="1200" dirty="0"/>
          </a:p>
        </p:txBody>
      </p:sp>
      <p:sp>
        <p:nvSpPr>
          <p:cNvPr id="5" name="灯片编号占位符 3"/>
          <p:cNvSpPr>
            <a:spLocks noGrp="1"/>
          </p:cNvSpPr>
          <p:nvPr>
            <p:ph type="sldNum" sz="quarter" idx="12"/>
          </p:nvPr>
        </p:nvSpPr>
        <p:spPr>
          <a:xfrm>
            <a:off x="9555895" y="6218554"/>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D8197D-411F-4B05-A3A9-4D1C83DC8162}" type="slidenum">
              <a:rPr lang="en-US" altLang="zh-CN" sz="1200"/>
              <a:t>59</a:t>
            </a:fld>
            <a:endParaRPr lang="en-US" altLang="zh-CN" sz="1200"/>
          </a:p>
        </p:txBody>
      </p:sp>
      <p:sp>
        <p:nvSpPr>
          <p:cNvPr id="6" name="Text Box 2"/>
          <p:cNvSpPr txBox="1">
            <a:spLocks noChangeArrowheads="1"/>
          </p:cNvSpPr>
          <p:nvPr/>
        </p:nvSpPr>
        <p:spPr bwMode="auto">
          <a:xfrm>
            <a:off x="144332" y="1055914"/>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CC3300"/>
                </a:solidFill>
                <a:latin typeface="宋体" panose="02010600030101010101" pitchFamily="2" charset="-122"/>
              </a:rPr>
              <a:t>(1)</a:t>
            </a:r>
            <a:r>
              <a:rPr lang="zh-CN" altLang="en-US" b="1">
                <a:solidFill>
                  <a:srgbClr val="CC3300"/>
                </a:solidFill>
                <a:latin typeface="宋体" panose="02010600030101010101" pitchFamily="2" charset="-122"/>
              </a:rPr>
              <a:t>交换功能</a:t>
            </a:r>
          </a:p>
        </p:txBody>
      </p:sp>
      <p:sp>
        <p:nvSpPr>
          <p:cNvPr id="7" name="Text Box 3"/>
          <p:cNvSpPr txBox="1">
            <a:spLocks noChangeArrowheads="1"/>
          </p:cNvSpPr>
          <p:nvPr/>
        </p:nvSpPr>
        <p:spPr bwMode="auto">
          <a:xfrm>
            <a:off x="144332" y="1589314"/>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solidFill>
                  <a:srgbClr val="990099"/>
                </a:solidFill>
                <a:latin typeface="宋体" panose="02010600030101010101" pitchFamily="2" charset="-122"/>
              </a:rPr>
              <a:t>控制：</a:t>
            </a:r>
            <a:r>
              <a:rPr lang="zh-CN" altLang="en-US" b="1">
                <a:latin typeface="宋体" panose="02010600030101010101" pitchFamily="2" charset="-122"/>
              </a:rPr>
              <a:t>级控制</a:t>
            </a:r>
            <a:r>
              <a:rPr lang="en-US" altLang="zh-CN" b="1">
                <a:latin typeface="宋体" panose="02010600030101010101" pitchFamily="2" charset="-122"/>
              </a:rPr>
              <a:t>(</a:t>
            </a:r>
            <a:r>
              <a:rPr lang="zh-CN" altLang="en-US" b="1">
                <a:latin typeface="宋体" panose="02010600030101010101" pitchFamily="2" charset="-122"/>
              </a:rPr>
              <a:t>开关为</a:t>
            </a:r>
            <a:r>
              <a:rPr lang="en-US" altLang="zh-CN" b="1">
                <a:latin typeface="宋体" panose="02010600030101010101" pitchFamily="2" charset="-122"/>
              </a:rPr>
              <a:t>1</a:t>
            </a:r>
            <a:r>
              <a:rPr lang="zh-CN" altLang="en-US" b="1">
                <a:latin typeface="宋体" panose="02010600030101010101" pitchFamily="2" charset="-122"/>
              </a:rPr>
              <a:t>时交换功能，否则为直通</a:t>
            </a:r>
            <a:r>
              <a:rPr lang="en-US" altLang="zh-CN" b="1">
                <a:latin typeface="宋体" panose="02010600030101010101" pitchFamily="2" charset="-122"/>
              </a:rPr>
              <a:t>)</a:t>
            </a:r>
          </a:p>
        </p:txBody>
      </p:sp>
      <p:graphicFrame>
        <p:nvGraphicFramePr>
          <p:cNvPr id="8" name="Group 4"/>
          <p:cNvGraphicFramePr>
            <a:graphicFrameLocks noGrp="1"/>
          </p:cNvGraphicFramePr>
          <p:nvPr/>
        </p:nvGraphicFramePr>
        <p:xfrm>
          <a:off x="2275113" y="2033672"/>
          <a:ext cx="7710375" cy="4783770"/>
        </p:xfrm>
        <a:graphic>
          <a:graphicData uri="http://schemas.openxmlformats.org/drawingml/2006/table">
            <a:tbl>
              <a:tblPr/>
              <a:tblGrid>
                <a:gridCol w="480411">
                  <a:extLst>
                    <a:ext uri="{9D8B030D-6E8A-4147-A177-3AD203B41FA5}">
                      <a16:colId xmlns:a16="http://schemas.microsoft.com/office/drawing/2014/main" val="20000"/>
                    </a:ext>
                  </a:extLst>
                </a:gridCol>
                <a:gridCol w="709461">
                  <a:extLst>
                    <a:ext uri="{9D8B030D-6E8A-4147-A177-3AD203B41FA5}">
                      <a16:colId xmlns:a16="http://schemas.microsoft.com/office/drawing/2014/main" val="20001"/>
                    </a:ext>
                  </a:extLst>
                </a:gridCol>
                <a:gridCol w="1023290">
                  <a:extLst>
                    <a:ext uri="{9D8B030D-6E8A-4147-A177-3AD203B41FA5}">
                      <a16:colId xmlns:a16="http://schemas.microsoft.com/office/drawing/2014/main" val="20002"/>
                    </a:ext>
                  </a:extLst>
                </a:gridCol>
                <a:gridCol w="713924">
                  <a:extLst>
                    <a:ext uri="{9D8B030D-6E8A-4147-A177-3AD203B41FA5}">
                      <a16:colId xmlns:a16="http://schemas.microsoft.com/office/drawing/2014/main" val="20003"/>
                    </a:ext>
                  </a:extLst>
                </a:gridCol>
                <a:gridCol w="713924">
                  <a:extLst>
                    <a:ext uri="{9D8B030D-6E8A-4147-A177-3AD203B41FA5}">
                      <a16:colId xmlns:a16="http://schemas.microsoft.com/office/drawing/2014/main" val="20004"/>
                    </a:ext>
                  </a:extLst>
                </a:gridCol>
                <a:gridCol w="856708">
                  <a:extLst>
                    <a:ext uri="{9D8B030D-6E8A-4147-A177-3AD203B41FA5}">
                      <a16:colId xmlns:a16="http://schemas.microsoft.com/office/drawing/2014/main" val="20005"/>
                    </a:ext>
                  </a:extLst>
                </a:gridCol>
                <a:gridCol w="785316">
                  <a:extLst>
                    <a:ext uri="{9D8B030D-6E8A-4147-A177-3AD203B41FA5}">
                      <a16:colId xmlns:a16="http://schemas.microsoft.com/office/drawing/2014/main" val="20006"/>
                    </a:ext>
                  </a:extLst>
                </a:gridCol>
                <a:gridCol w="785316">
                  <a:extLst>
                    <a:ext uri="{9D8B030D-6E8A-4147-A177-3AD203B41FA5}">
                      <a16:colId xmlns:a16="http://schemas.microsoft.com/office/drawing/2014/main" val="20007"/>
                    </a:ext>
                  </a:extLst>
                </a:gridCol>
                <a:gridCol w="713924">
                  <a:extLst>
                    <a:ext uri="{9D8B030D-6E8A-4147-A177-3AD203B41FA5}">
                      <a16:colId xmlns:a16="http://schemas.microsoft.com/office/drawing/2014/main" val="20008"/>
                    </a:ext>
                  </a:extLst>
                </a:gridCol>
                <a:gridCol w="928101">
                  <a:extLst>
                    <a:ext uri="{9D8B030D-6E8A-4147-A177-3AD203B41FA5}">
                      <a16:colId xmlns:a16="http://schemas.microsoft.com/office/drawing/2014/main" val="20009"/>
                    </a:ext>
                  </a:extLst>
                </a:gridCol>
              </a:tblGrid>
              <a:tr h="323173">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tc>
                <a:tc gridSpan="8">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级控制信号（</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44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vert="eaVert"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4446">
                <a:tc rowSpan="8">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入         端</a:t>
                      </a:r>
                    </a:p>
                  </a:txBody>
                  <a:tcPr marT="19047" marB="19047" vert="eaVert"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535453">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功</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能</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9" name="Text Box 122">
            <a:hlinkClick r:id="" action="ppaction://hlinkshowjump?jump=nextslide"/>
          </p:cNvPr>
          <p:cNvSpPr txBox="1">
            <a:spLocks noChangeArrowheads="1"/>
          </p:cNvSpPr>
          <p:nvPr/>
        </p:nvSpPr>
        <p:spPr bwMode="auto">
          <a:xfrm>
            <a:off x="10468315" y="5243942"/>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
        <p:nvSpPr>
          <p:cNvPr id="10" name="Text Box 123">
            <a:hlinkClick r:id="" action="ppaction://hlinkshowjump?jump=previousslide"/>
          </p:cNvPr>
          <p:cNvSpPr txBox="1">
            <a:spLocks noChangeArrowheads="1"/>
          </p:cNvSpPr>
          <p:nvPr/>
        </p:nvSpPr>
        <p:spPr bwMode="auto">
          <a:xfrm>
            <a:off x="10583732" y="578031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转上页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685800" y="997585"/>
            <a:ext cx="11435080" cy="310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计算机系统提高并行性的三种技术途径</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1．时间重叠（Time-Interleaving）</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2．资源重复（Resource-Replication）</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3．资源共享（Resource-Sharing）</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67801"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9396" y="6324450"/>
            <a:ext cx="2743200" cy="365125"/>
          </a:xfrm>
        </p:spPr>
        <p:txBody>
          <a:bodyPr/>
          <a:lstStyle/>
          <a:p>
            <a:pPr>
              <a:defRPr/>
            </a:pPr>
            <a:endParaRPr lang="zh-CN" altLang="en-US" dirty="0"/>
          </a:p>
        </p:txBody>
      </p:sp>
      <p:sp>
        <p:nvSpPr>
          <p:cNvPr id="4" name="日期占位符 1"/>
          <p:cNvSpPr txBox="1"/>
          <p:nvPr/>
        </p:nvSpPr>
        <p:spPr>
          <a:xfrm>
            <a:off x="705664" y="6326353"/>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0FFE074-7949-4060-90FF-4F7A150EBBB7}" type="datetime1">
              <a:rPr lang="zh-CN" altLang="en-US" sz="1200" smtClean="0"/>
              <a:t>2022/3/5</a:t>
            </a:fld>
            <a:endParaRPr lang="en-US" altLang="zh-CN" sz="1200" dirty="0"/>
          </a:p>
        </p:txBody>
      </p:sp>
      <p:sp>
        <p:nvSpPr>
          <p:cNvPr id="5" name="灯片编号占位符 3"/>
          <p:cNvSpPr>
            <a:spLocks noGrp="1"/>
          </p:cNvSpPr>
          <p:nvPr>
            <p:ph type="sldNum" sz="quarter" idx="12"/>
          </p:nvPr>
        </p:nvSpPr>
        <p:spPr>
          <a:xfrm>
            <a:off x="6504418" y="6622389"/>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9077A7-189A-4FA6-B570-8E6BCC734318}" type="slidenum">
              <a:rPr lang="en-US" altLang="zh-CN" sz="1200"/>
              <a:t>60</a:t>
            </a:fld>
            <a:endParaRPr lang="en-US" altLang="zh-CN" sz="1200"/>
          </a:p>
        </p:txBody>
      </p:sp>
      <p:sp>
        <p:nvSpPr>
          <p:cNvPr id="6" name="Text Box 2"/>
          <p:cNvSpPr txBox="1">
            <a:spLocks noChangeArrowheads="1"/>
          </p:cNvSpPr>
          <p:nvPr/>
        </p:nvSpPr>
        <p:spPr bwMode="auto">
          <a:xfrm>
            <a:off x="81102" y="1019964"/>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99"/>
                </a:solidFill>
                <a:latin typeface="宋体" panose="02010600030101010101" pitchFamily="2" charset="-122"/>
              </a:rPr>
              <a:t>多级混洗交换网络（</a:t>
            </a:r>
            <a:r>
              <a:rPr lang="en-US" altLang="zh-CN" b="1">
                <a:solidFill>
                  <a:srgbClr val="FF3399"/>
                </a:solidFill>
                <a:latin typeface="宋体" panose="02010600030101010101" pitchFamily="2" charset="-122"/>
              </a:rPr>
              <a:t>ω</a:t>
            </a:r>
            <a:r>
              <a:rPr lang="zh-CN" altLang="en-US" b="1">
                <a:solidFill>
                  <a:srgbClr val="FF3399"/>
                </a:solidFill>
                <a:latin typeface="宋体" panose="02010600030101010101" pitchFamily="2" charset="-122"/>
              </a:rPr>
              <a:t>网络）</a:t>
            </a:r>
            <a:endParaRPr lang="zh-CN" altLang="en-US" b="1">
              <a:solidFill>
                <a:schemeClr val="accent2"/>
              </a:solidFill>
              <a:latin typeface="宋体" panose="02010600030101010101" pitchFamily="2" charset="-122"/>
            </a:endParaRPr>
          </a:p>
        </p:txBody>
      </p:sp>
      <p:grpSp>
        <p:nvGrpSpPr>
          <p:cNvPr id="7" name="Group 3"/>
          <p:cNvGrpSpPr/>
          <p:nvPr/>
        </p:nvGrpSpPr>
        <p:grpSpPr bwMode="auto">
          <a:xfrm>
            <a:off x="412035" y="1464233"/>
            <a:ext cx="5993667" cy="3056684"/>
            <a:chOff x="480" y="672"/>
            <a:chExt cx="4502" cy="3269"/>
          </a:xfrm>
        </p:grpSpPr>
        <p:sp>
          <p:nvSpPr>
            <p:cNvPr id="8" name="Rectangle 4"/>
            <p:cNvSpPr>
              <a:spLocks noChangeArrowheads="1"/>
            </p:cNvSpPr>
            <p:nvPr/>
          </p:nvSpPr>
          <p:spPr bwMode="auto">
            <a:xfrm>
              <a:off x="1968"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9" name="Line 5"/>
            <p:cNvSpPr>
              <a:spLocks noChangeShapeType="1"/>
            </p:cNvSpPr>
            <p:nvPr/>
          </p:nvSpPr>
          <p:spPr bwMode="auto">
            <a:xfrm>
              <a:off x="4368" y="86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 name="Line 6"/>
            <p:cNvSpPr>
              <a:spLocks noChangeShapeType="1"/>
            </p:cNvSpPr>
            <p:nvPr/>
          </p:nvSpPr>
          <p:spPr bwMode="auto">
            <a:xfrm>
              <a:off x="4368" y="115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 name="Rectangle 7"/>
            <p:cNvSpPr>
              <a:spLocks noChangeArrowheads="1"/>
            </p:cNvSpPr>
            <p:nvPr/>
          </p:nvSpPr>
          <p:spPr bwMode="auto">
            <a:xfrm>
              <a:off x="1968"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2" name="Line 8"/>
            <p:cNvSpPr>
              <a:spLocks noChangeShapeType="1"/>
            </p:cNvSpPr>
            <p:nvPr/>
          </p:nvSpPr>
          <p:spPr bwMode="auto">
            <a:xfrm>
              <a:off x="4368" y="158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4368" y="187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Rectangle 10"/>
            <p:cNvSpPr>
              <a:spLocks noChangeArrowheads="1"/>
            </p:cNvSpPr>
            <p:nvPr/>
          </p:nvSpPr>
          <p:spPr bwMode="auto">
            <a:xfrm>
              <a:off x="1968"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16" name="Line 11"/>
            <p:cNvSpPr>
              <a:spLocks noChangeShapeType="1"/>
            </p:cNvSpPr>
            <p:nvPr/>
          </p:nvSpPr>
          <p:spPr bwMode="auto">
            <a:xfrm>
              <a:off x="4368" y="23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12"/>
            <p:cNvSpPr>
              <a:spLocks noChangeShapeType="1"/>
            </p:cNvSpPr>
            <p:nvPr/>
          </p:nvSpPr>
          <p:spPr bwMode="auto">
            <a:xfrm>
              <a:off x="4368" y="259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Rectangle 13"/>
            <p:cNvSpPr>
              <a:spLocks noChangeArrowheads="1"/>
            </p:cNvSpPr>
            <p:nvPr/>
          </p:nvSpPr>
          <p:spPr bwMode="auto">
            <a:xfrm>
              <a:off x="1968"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19" name="Line 14"/>
            <p:cNvSpPr>
              <a:spLocks noChangeShapeType="1"/>
            </p:cNvSpPr>
            <p:nvPr/>
          </p:nvSpPr>
          <p:spPr bwMode="auto">
            <a:xfrm>
              <a:off x="4368" y="302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4368" y="33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2976"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22" name="Line 17"/>
            <p:cNvSpPr>
              <a:spLocks noChangeShapeType="1"/>
            </p:cNvSpPr>
            <p:nvPr/>
          </p:nvSpPr>
          <p:spPr bwMode="auto">
            <a:xfrm>
              <a:off x="336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336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Rectangle 19"/>
            <p:cNvSpPr>
              <a:spLocks noChangeArrowheads="1"/>
            </p:cNvSpPr>
            <p:nvPr/>
          </p:nvSpPr>
          <p:spPr bwMode="auto">
            <a:xfrm>
              <a:off x="2976"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25" name="Line 20"/>
            <p:cNvSpPr>
              <a:spLocks noChangeShapeType="1"/>
            </p:cNvSpPr>
            <p:nvPr/>
          </p:nvSpPr>
          <p:spPr bwMode="auto">
            <a:xfrm>
              <a:off x="336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Line 21"/>
            <p:cNvSpPr>
              <a:spLocks noChangeShapeType="1"/>
            </p:cNvSpPr>
            <p:nvPr/>
          </p:nvSpPr>
          <p:spPr bwMode="auto">
            <a:xfrm>
              <a:off x="336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7" name="Rectangle 22"/>
            <p:cNvSpPr>
              <a:spLocks noChangeArrowheads="1"/>
            </p:cNvSpPr>
            <p:nvPr/>
          </p:nvSpPr>
          <p:spPr bwMode="auto">
            <a:xfrm>
              <a:off x="2976"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28" name="Line 23"/>
            <p:cNvSpPr>
              <a:spLocks noChangeShapeType="1"/>
            </p:cNvSpPr>
            <p:nvPr/>
          </p:nvSpPr>
          <p:spPr bwMode="auto">
            <a:xfrm>
              <a:off x="336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336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Rectangle 25"/>
            <p:cNvSpPr>
              <a:spLocks noChangeArrowheads="1"/>
            </p:cNvSpPr>
            <p:nvPr/>
          </p:nvSpPr>
          <p:spPr bwMode="auto">
            <a:xfrm>
              <a:off x="2976"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31" name="Line 26"/>
            <p:cNvSpPr>
              <a:spLocks noChangeShapeType="1"/>
            </p:cNvSpPr>
            <p:nvPr/>
          </p:nvSpPr>
          <p:spPr bwMode="auto">
            <a:xfrm>
              <a:off x="336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336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Rectangle 28"/>
            <p:cNvSpPr>
              <a:spLocks noChangeArrowheads="1"/>
            </p:cNvSpPr>
            <p:nvPr/>
          </p:nvSpPr>
          <p:spPr bwMode="auto">
            <a:xfrm>
              <a:off x="3984"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34" name="Rectangle 29"/>
            <p:cNvSpPr>
              <a:spLocks noChangeArrowheads="1"/>
            </p:cNvSpPr>
            <p:nvPr/>
          </p:nvSpPr>
          <p:spPr bwMode="auto">
            <a:xfrm>
              <a:off x="3984"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J</a:t>
              </a:r>
            </a:p>
          </p:txBody>
        </p:sp>
        <p:sp>
          <p:nvSpPr>
            <p:cNvPr id="35" name="Rectangle 30"/>
            <p:cNvSpPr>
              <a:spLocks noChangeArrowheads="1"/>
            </p:cNvSpPr>
            <p:nvPr/>
          </p:nvSpPr>
          <p:spPr bwMode="auto">
            <a:xfrm>
              <a:off x="3984"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36" name="Rectangle 31"/>
            <p:cNvSpPr>
              <a:spLocks noChangeArrowheads="1"/>
            </p:cNvSpPr>
            <p:nvPr/>
          </p:nvSpPr>
          <p:spPr bwMode="auto">
            <a:xfrm>
              <a:off x="3984"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37" name="Text Box 32"/>
            <p:cNvSpPr txBox="1">
              <a:spLocks noChangeArrowheads="1"/>
            </p:cNvSpPr>
            <p:nvPr/>
          </p:nvSpPr>
          <p:spPr bwMode="auto">
            <a:xfrm>
              <a:off x="4752"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38" name="Text Box 33"/>
            <p:cNvSpPr txBox="1">
              <a:spLocks noChangeArrowheads="1"/>
            </p:cNvSpPr>
            <p:nvPr/>
          </p:nvSpPr>
          <p:spPr bwMode="auto">
            <a:xfrm>
              <a:off x="4752"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39" name="Text Box 34"/>
            <p:cNvSpPr txBox="1">
              <a:spLocks noChangeArrowheads="1"/>
            </p:cNvSpPr>
            <p:nvPr/>
          </p:nvSpPr>
          <p:spPr bwMode="auto">
            <a:xfrm>
              <a:off x="4752"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0" name="Text Box 35"/>
            <p:cNvSpPr txBox="1">
              <a:spLocks noChangeArrowheads="1"/>
            </p:cNvSpPr>
            <p:nvPr/>
          </p:nvSpPr>
          <p:spPr bwMode="auto">
            <a:xfrm>
              <a:off x="4752"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1" name="Text Box 36"/>
            <p:cNvSpPr txBox="1">
              <a:spLocks noChangeArrowheads="1"/>
            </p:cNvSpPr>
            <p:nvPr/>
          </p:nvSpPr>
          <p:spPr bwMode="auto">
            <a:xfrm>
              <a:off x="4752"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2" name="Text Box 37"/>
            <p:cNvSpPr txBox="1">
              <a:spLocks noChangeArrowheads="1"/>
            </p:cNvSpPr>
            <p:nvPr/>
          </p:nvSpPr>
          <p:spPr bwMode="auto">
            <a:xfrm>
              <a:off x="4752"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3" name="Text Box 38"/>
            <p:cNvSpPr txBox="1">
              <a:spLocks noChangeArrowheads="1"/>
            </p:cNvSpPr>
            <p:nvPr/>
          </p:nvSpPr>
          <p:spPr bwMode="auto">
            <a:xfrm>
              <a:off x="4752"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4" name="Text Box 39"/>
            <p:cNvSpPr txBox="1">
              <a:spLocks noChangeArrowheads="1"/>
            </p:cNvSpPr>
            <p:nvPr/>
          </p:nvSpPr>
          <p:spPr bwMode="auto">
            <a:xfrm>
              <a:off x="4752"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45" name="Text Box 40"/>
            <p:cNvSpPr txBox="1">
              <a:spLocks noChangeArrowheads="1"/>
            </p:cNvSpPr>
            <p:nvPr/>
          </p:nvSpPr>
          <p:spPr bwMode="auto">
            <a:xfrm>
              <a:off x="1056"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46" name="Text Box 41"/>
            <p:cNvSpPr txBox="1">
              <a:spLocks noChangeArrowheads="1"/>
            </p:cNvSpPr>
            <p:nvPr/>
          </p:nvSpPr>
          <p:spPr bwMode="auto">
            <a:xfrm>
              <a:off x="1056"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7" name="Text Box 42"/>
            <p:cNvSpPr txBox="1">
              <a:spLocks noChangeArrowheads="1"/>
            </p:cNvSpPr>
            <p:nvPr/>
          </p:nvSpPr>
          <p:spPr bwMode="auto">
            <a:xfrm>
              <a:off x="1056"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8" name="Text Box 43"/>
            <p:cNvSpPr txBox="1">
              <a:spLocks noChangeArrowheads="1"/>
            </p:cNvSpPr>
            <p:nvPr/>
          </p:nvSpPr>
          <p:spPr bwMode="auto">
            <a:xfrm>
              <a:off x="1056"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9" name="Text Box 44"/>
            <p:cNvSpPr txBox="1">
              <a:spLocks noChangeArrowheads="1"/>
            </p:cNvSpPr>
            <p:nvPr/>
          </p:nvSpPr>
          <p:spPr bwMode="auto">
            <a:xfrm>
              <a:off x="1056"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50" name="Text Box 45"/>
            <p:cNvSpPr txBox="1">
              <a:spLocks noChangeArrowheads="1"/>
            </p:cNvSpPr>
            <p:nvPr/>
          </p:nvSpPr>
          <p:spPr bwMode="auto">
            <a:xfrm>
              <a:off x="1056"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51" name="Text Box 46"/>
            <p:cNvSpPr txBox="1">
              <a:spLocks noChangeArrowheads="1"/>
            </p:cNvSpPr>
            <p:nvPr/>
          </p:nvSpPr>
          <p:spPr bwMode="auto">
            <a:xfrm>
              <a:off x="1056"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52" name="Text Box 47"/>
            <p:cNvSpPr txBox="1">
              <a:spLocks noChangeArrowheads="1"/>
            </p:cNvSpPr>
            <p:nvPr/>
          </p:nvSpPr>
          <p:spPr bwMode="auto">
            <a:xfrm>
              <a:off x="1056"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53" name="Text Box 48"/>
            <p:cNvSpPr txBox="1">
              <a:spLocks noChangeArrowheads="1"/>
            </p:cNvSpPr>
            <p:nvPr/>
          </p:nvSpPr>
          <p:spPr bwMode="auto">
            <a:xfrm>
              <a:off x="1100" y="3464"/>
              <a:ext cx="334"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54" name="Text Box 49"/>
            <p:cNvSpPr txBox="1">
              <a:spLocks noChangeArrowheads="1"/>
            </p:cNvSpPr>
            <p:nvPr/>
          </p:nvSpPr>
          <p:spPr bwMode="auto">
            <a:xfrm>
              <a:off x="202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55" name="Text Box 50"/>
            <p:cNvSpPr txBox="1">
              <a:spLocks noChangeArrowheads="1"/>
            </p:cNvSpPr>
            <p:nvPr/>
          </p:nvSpPr>
          <p:spPr bwMode="auto">
            <a:xfrm>
              <a:off x="298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56" name="Text Box 51"/>
            <p:cNvSpPr txBox="1">
              <a:spLocks noChangeArrowheads="1"/>
            </p:cNvSpPr>
            <p:nvPr/>
          </p:nvSpPr>
          <p:spPr bwMode="auto">
            <a:xfrm>
              <a:off x="4044" y="350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57" name="Text Box 52"/>
            <p:cNvSpPr txBox="1">
              <a:spLocks noChangeArrowheads="1"/>
            </p:cNvSpPr>
            <p:nvPr/>
          </p:nvSpPr>
          <p:spPr bwMode="auto">
            <a:xfrm>
              <a:off x="480" y="1825"/>
              <a:ext cx="543"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58" name="Line 53"/>
            <p:cNvSpPr>
              <a:spLocks noChangeShapeType="1"/>
            </p:cNvSpPr>
            <p:nvPr/>
          </p:nvSpPr>
          <p:spPr bwMode="auto">
            <a:xfrm>
              <a:off x="384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Line 54"/>
            <p:cNvSpPr>
              <a:spLocks noChangeShapeType="1"/>
            </p:cNvSpPr>
            <p:nvPr/>
          </p:nvSpPr>
          <p:spPr bwMode="auto">
            <a:xfrm>
              <a:off x="384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0" name="Line 55"/>
            <p:cNvSpPr>
              <a:spLocks noChangeShapeType="1"/>
            </p:cNvSpPr>
            <p:nvPr/>
          </p:nvSpPr>
          <p:spPr bwMode="auto">
            <a:xfrm>
              <a:off x="384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4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4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Line 58"/>
            <p:cNvSpPr>
              <a:spLocks noChangeShapeType="1"/>
            </p:cNvSpPr>
            <p:nvPr/>
          </p:nvSpPr>
          <p:spPr bwMode="auto">
            <a:xfrm>
              <a:off x="384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4" name="Line 59"/>
            <p:cNvSpPr>
              <a:spLocks noChangeShapeType="1"/>
            </p:cNvSpPr>
            <p:nvPr/>
          </p:nvSpPr>
          <p:spPr bwMode="auto">
            <a:xfrm>
              <a:off x="384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4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504"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a:off x="3504"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a:off x="3504"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3504"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a:off x="3504"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flipV="1">
              <a:off x="3504"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flipV="1">
              <a:off x="3504"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flipV="1">
              <a:off x="3504"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235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235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235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a:off x="235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a:off x="235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235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a:off x="235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235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a:off x="283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283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a:off x="283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283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283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283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283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283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2496"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Line 86"/>
            <p:cNvSpPr>
              <a:spLocks noChangeShapeType="1"/>
            </p:cNvSpPr>
            <p:nvPr/>
          </p:nvSpPr>
          <p:spPr bwMode="auto">
            <a:xfrm>
              <a:off x="2496"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2" name="Line 87"/>
            <p:cNvSpPr>
              <a:spLocks noChangeShapeType="1"/>
            </p:cNvSpPr>
            <p:nvPr/>
          </p:nvSpPr>
          <p:spPr bwMode="auto">
            <a:xfrm>
              <a:off x="2496"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3" name="Line 88"/>
            <p:cNvSpPr>
              <a:spLocks noChangeShapeType="1"/>
            </p:cNvSpPr>
            <p:nvPr/>
          </p:nvSpPr>
          <p:spPr bwMode="auto">
            <a:xfrm>
              <a:off x="2496"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4" name="Line 89"/>
            <p:cNvSpPr>
              <a:spLocks noChangeShapeType="1"/>
            </p:cNvSpPr>
            <p:nvPr/>
          </p:nvSpPr>
          <p:spPr bwMode="auto">
            <a:xfrm>
              <a:off x="2496"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90"/>
            <p:cNvSpPr>
              <a:spLocks noChangeShapeType="1"/>
            </p:cNvSpPr>
            <p:nvPr/>
          </p:nvSpPr>
          <p:spPr bwMode="auto">
            <a:xfrm flipV="1">
              <a:off x="2496"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91"/>
            <p:cNvSpPr>
              <a:spLocks noChangeShapeType="1"/>
            </p:cNvSpPr>
            <p:nvPr/>
          </p:nvSpPr>
          <p:spPr bwMode="auto">
            <a:xfrm flipV="1">
              <a:off x="2496"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92"/>
            <p:cNvSpPr>
              <a:spLocks noChangeShapeType="1"/>
            </p:cNvSpPr>
            <p:nvPr/>
          </p:nvSpPr>
          <p:spPr bwMode="auto">
            <a:xfrm flipV="1">
              <a:off x="2496"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93"/>
            <p:cNvSpPr>
              <a:spLocks noChangeShapeType="1"/>
            </p:cNvSpPr>
            <p:nvPr/>
          </p:nvSpPr>
          <p:spPr bwMode="auto">
            <a:xfrm>
              <a:off x="134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94"/>
            <p:cNvSpPr>
              <a:spLocks noChangeShapeType="1"/>
            </p:cNvSpPr>
            <p:nvPr/>
          </p:nvSpPr>
          <p:spPr bwMode="auto">
            <a:xfrm>
              <a:off x="134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95"/>
            <p:cNvSpPr>
              <a:spLocks noChangeShapeType="1"/>
            </p:cNvSpPr>
            <p:nvPr/>
          </p:nvSpPr>
          <p:spPr bwMode="auto">
            <a:xfrm>
              <a:off x="134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96"/>
            <p:cNvSpPr>
              <a:spLocks noChangeShapeType="1"/>
            </p:cNvSpPr>
            <p:nvPr/>
          </p:nvSpPr>
          <p:spPr bwMode="auto">
            <a:xfrm>
              <a:off x="134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Line 97"/>
            <p:cNvSpPr>
              <a:spLocks noChangeShapeType="1"/>
            </p:cNvSpPr>
            <p:nvPr/>
          </p:nvSpPr>
          <p:spPr bwMode="auto">
            <a:xfrm>
              <a:off x="134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3" name="Line 98"/>
            <p:cNvSpPr>
              <a:spLocks noChangeShapeType="1"/>
            </p:cNvSpPr>
            <p:nvPr/>
          </p:nvSpPr>
          <p:spPr bwMode="auto">
            <a:xfrm>
              <a:off x="134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4" name="Line 99"/>
            <p:cNvSpPr>
              <a:spLocks noChangeShapeType="1"/>
            </p:cNvSpPr>
            <p:nvPr/>
          </p:nvSpPr>
          <p:spPr bwMode="auto">
            <a:xfrm>
              <a:off x="134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5" name="Line 100"/>
            <p:cNvSpPr>
              <a:spLocks noChangeShapeType="1"/>
            </p:cNvSpPr>
            <p:nvPr/>
          </p:nvSpPr>
          <p:spPr bwMode="auto">
            <a:xfrm>
              <a:off x="134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6" name="Line 101"/>
            <p:cNvSpPr>
              <a:spLocks noChangeShapeType="1"/>
            </p:cNvSpPr>
            <p:nvPr/>
          </p:nvSpPr>
          <p:spPr bwMode="auto">
            <a:xfrm>
              <a:off x="182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7" name="Line 102"/>
            <p:cNvSpPr>
              <a:spLocks noChangeShapeType="1"/>
            </p:cNvSpPr>
            <p:nvPr/>
          </p:nvSpPr>
          <p:spPr bwMode="auto">
            <a:xfrm>
              <a:off x="182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8" name="Line 103"/>
            <p:cNvSpPr>
              <a:spLocks noChangeShapeType="1"/>
            </p:cNvSpPr>
            <p:nvPr/>
          </p:nvSpPr>
          <p:spPr bwMode="auto">
            <a:xfrm>
              <a:off x="182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9" name="Line 104"/>
            <p:cNvSpPr>
              <a:spLocks noChangeShapeType="1"/>
            </p:cNvSpPr>
            <p:nvPr/>
          </p:nvSpPr>
          <p:spPr bwMode="auto">
            <a:xfrm>
              <a:off x="182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0" name="Line 105"/>
            <p:cNvSpPr>
              <a:spLocks noChangeShapeType="1"/>
            </p:cNvSpPr>
            <p:nvPr/>
          </p:nvSpPr>
          <p:spPr bwMode="auto">
            <a:xfrm>
              <a:off x="182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1" name="Line 106"/>
            <p:cNvSpPr>
              <a:spLocks noChangeShapeType="1"/>
            </p:cNvSpPr>
            <p:nvPr/>
          </p:nvSpPr>
          <p:spPr bwMode="auto">
            <a:xfrm>
              <a:off x="182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2" name="Line 107"/>
            <p:cNvSpPr>
              <a:spLocks noChangeShapeType="1"/>
            </p:cNvSpPr>
            <p:nvPr/>
          </p:nvSpPr>
          <p:spPr bwMode="auto">
            <a:xfrm>
              <a:off x="182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3" name="Line 108"/>
            <p:cNvSpPr>
              <a:spLocks noChangeShapeType="1"/>
            </p:cNvSpPr>
            <p:nvPr/>
          </p:nvSpPr>
          <p:spPr bwMode="auto">
            <a:xfrm>
              <a:off x="182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4" name="Line 109"/>
            <p:cNvSpPr>
              <a:spLocks noChangeShapeType="1"/>
            </p:cNvSpPr>
            <p:nvPr/>
          </p:nvSpPr>
          <p:spPr bwMode="auto">
            <a:xfrm>
              <a:off x="1488"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5" name="Line 110"/>
            <p:cNvSpPr>
              <a:spLocks noChangeShapeType="1"/>
            </p:cNvSpPr>
            <p:nvPr/>
          </p:nvSpPr>
          <p:spPr bwMode="auto">
            <a:xfrm>
              <a:off x="1488"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6" name="Line 111"/>
            <p:cNvSpPr>
              <a:spLocks noChangeShapeType="1"/>
            </p:cNvSpPr>
            <p:nvPr/>
          </p:nvSpPr>
          <p:spPr bwMode="auto">
            <a:xfrm>
              <a:off x="1488"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7" name="Line 112"/>
            <p:cNvSpPr>
              <a:spLocks noChangeShapeType="1"/>
            </p:cNvSpPr>
            <p:nvPr/>
          </p:nvSpPr>
          <p:spPr bwMode="auto">
            <a:xfrm>
              <a:off x="1488"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8" name="Line 113"/>
            <p:cNvSpPr>
              <a:spLocks noChangeShapeType="1"/>
            </p:cNvSpPr>
            <p:nvPr/>
          </p:nvSpPr>
          <p:spPr bwMode="auto">
            <a:xfrm>
              <a:off x="1488"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9" name="Line 114"/>
            <p:cNvSpPr>
              <a:spLocks noChangeShapeType="1"/>
            </p:cNvSpPr>
            <p:nvPr/>
          </p:nvSpPr>
          <p:spPr bwMode="auto">
            <a:xfrm flipV="1">
              <a:off x="1488"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0" name="Line 115"/>
            <p:cNvSpPr>
              <a:spLocks noChangeShapeType="1"/>
            </p:cNvSpPr>
            <p:nvPr/>
          </p:nvSpPr>
          <p:spPr bwMode="auto">
            <a:xfrm flipV="1">
              <a:off x="1488"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1" name="Line 116"/>
            <p:cNvSpPr>
              <a:spLocks noChangeShapeType="1"/>
            </p:cNvSpPr>
            <p:nvPr/>
          </p:nvSpPr>
          <p:spPr bwMode="auto">
            <a:xfrm flipV="1">
              <a:off x="1488"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122" name="Text Box 117"/>
          <p:cNvSpPr txBox="1">
            <a:spLocks noChangeArrowheads="1"/>
          </p:cNvSpPr>
          <p:nvPr/>
        </p:nvSpPr>
        <p:spPr bwMode="auto">
          <a:xfrm>
            <a:off x="179818" y="4455336"/>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四功能</a:t>
            </a:r>
            <a:r>
              <a:rPr lang="zh-CN" altLang="en-US" b="1" dirty="0">
                <a:solidFill>
                  <a:schemeClr val="accent2"/>
                </a:solidFill>
                <a:latin typeface="宋体" panose="02010600030101010101" pitchFamily="2" charset="-122"/>
              </a:rPr>
              <a:t>（允许实现一对多的连接）</a:t>
            </a:r>
          </a:p>
        </p:txBody>
      </p:sp>
      <p:sp>
        <p:nvSpPr>
          <p:cNvPr id="123" name="Text Box 118"/>
          <p:cNvSpPr txBox="1">
            <a:spLocks noChangeArrowheads="1"/>
          </p:cNvSpPr>
          <p:nvPr/>
        </p:nvSpPr>
        <p:spPr bwMode="auto">
          <a:xfrm>
            <a:off x="179818" y="4862593"/>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a:t>
            </a:r>
            <a:r>
              <a:rPr lang="zh-CN" altLang="en-US" b="1" dirty="0">
                <a:latin typeface="宋体" panose="02010600030101010101" pitchFamily="2" charset="-122"/>
              </a:rPr>
              <a:t>不同级相同，均为全混洗结构；</a:t>
            </a:r>
          </a:p>
        </p:txBody>
      </p:sp>
      <p:sp>
        <p:nvSpPr>
          <p:cNvPr id="124" name="Text Box 119"/>
          <p:cNvSpPr txBox="1">
            <a:spLocks noChangeArrowheads="1"/>
          </p:cNvSpPr>
          <p:nvPr/>
        </p:nvSpPr>
        <p:spPr bwMode="auto">
          <a:xfrm>
            <a:off x="198300" y="575412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控制方式：</a:t>
            </a:r>
            <a:r>
              <a:rPr lang="zh-CN" altLang="en-US" b="1" dirty="0">
                <a:latin typeface="宋体" panose="02010600030101010101" pitchFamily="2" charset="-122"/>
              </a:rPr>
              <a:t>级控制、部分级控制、单元控制；</a:t>
            </a:r>
          </a:p>
        </p:txBody>
      </p:sp>
      <p:sp>
        <p:nvSpPr>
          <p:cNvPr id="125" name="Text Box 120"/>
          <p:cNvSpPr txBox="1">
            <a:spLocks noChangeArrowheads="1"/>
          </p:cNvSpPr>
          <p:nvPr/>
        </p:nvSpPr>
        <p:spPr bwMode="auto">
          <a:xfrm>
            <a:off x="198300" y="535604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r>
              <a:rPr lang="zh-CN" altLang="en-US" b="1" dirty="0">
                <a:latin typeface="宋体" panose="02010600030101010101" pitchFamily="2" charset="-122"/>
              </a:rPr>
              <a:t>第</a:t>
            </a:r>
            <a:r>
              <a:rPr lang="en-US" altLang="zh-CN" b="1" dirty="0">
                <a:latin typeface="宋体" panose="02010600030101010101" pitchFamily="2" charset="-122"/>
              </a:rPr>
              <a:t>n-1</a:t>
            </a:r>
            <a:r>
              <a:rPr lang="zh-CN" altLang="en-US" b="1" dirty="0">
                <a:latin typeface="宋体" panose="02010600030101010101" pitchFamily="2" charset="-122"/>
              </a:rPr>
              <a:t>级靠近入端；</a:t>
            </a:r>
          </a:p>
        </p:txBody>
      </p:sp>
      <p:sp>
        <p:nvSpPr>
          <p:cNvPr id="126" name="Text Box 121">
            <a:hlinkClick r:id="" action="ppaction://hlinkshowjump?jump=nextslide"/>
          </p:cNvPr>
          <p:cNvSpPr txBox="1">
            <a:spLocks noChangeArrowheads="1"/>
          </p:cNvSpPr>
          <p:nvPr/>
        </p:nvSpPr>
        <p:spPr bwMode="auto">
          <a:xfrm>
            <a:off x="9230794" y="406421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utoUpdateAnimBg="0"/>
      <p:bldP spid="123" grpId="0" autoUpdateAnimBg="0"/>
      <p:bldP spid="124" grpId="0" autoUpdateAnimBg="0"/>
      <p:bldP spid="12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1．主存的组成</a:t>
            </a:r>
          </a:p>
          <a:p>
            <a:pPr fontAlgn="auto">
              <a:spcBef>
                <a:spcPts val="0"/>
              </a:spcBef>
              <a:spcAft>
                <a:spcPts val="0"/>
              </a:spcAft>
              <a:buClr>
                <a:srgbClr val="1B3868"/>
              </a:buClr>
              <a:buFont typeface="Wingdings" panose="05000000000000000000" pitchFamily="2" charset="2"/>
              <a:buNone/>
              <a:defRPr/>
            </a:pPr>
            <a:endParaRPr lang="zh-CN" altLang="en-US" sz="2800" b="1" spc="300" dirty="0">
              <a:latin typeface="宋体" panose="02010600030101010101" pitchFamily="2" charset="-122"/>
              <a:ea typeface="宋体" panose="02010600030101010101" pitchFamily="2" charset="-122"/>
            </a:endParaRPr>
          </a:p>
          <a:p>
            <a:pPr marL="45720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在多处理机系统中，为了减少访存冲突，主存采用并行存储器结构。</a:t>
            </a:r>
          </a:p>
          <a:p>
            <a:pPr marL="45720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多个存储模块可采用低位交叉编址技术，也可采用高位交叉编址技术。</a:t>
            </a:r>
          </a:p>
          <a:p>
            <a:pPr marL="457200" indent="-457200"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526224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2．多处理机系统的cache结构</a:t>
            </a:r>
          </a:p>
          <a:p>
            <a:pPr marL="0" indent="0" fontAlgn="auto">
              <a:spcBef>
                <a:spcPts val="0"/>
              </a:spcBef>
              <a:spcAft>
                <a:spcPts val="0"/>
              </a:spcAft>
              <a:buClr>
                <a:srgbClr val="1B3868"/>
              </a:buClr>
              <a:buFont typeface="Arial" panose="020B0604020202020204" pitchFamily="34" charset="0"/>
              <a:buNone/>
              <a:defRPr/>
            </a:pPr>
            <a:endParaRPr lang="zh-CN" altLang="en-US" sz="2800" b="1" spc="300" dirty="0">
              <a:latin typeface="宋体" panose="02010600030101010101" pitchFamily="2" charset="-122"/>
              <a:ea typeface="宋体" panose="02010600030101010101" pitchFamily="2" charset="-122"/>
              <a:sym typeface="+mn-ea"/>
            </a:endParaRPr>
          </a:p>
          <a:p>
            <a:pPr marL="0" indent="0" fontAlgn="auto">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当每个处理机都有自己专用的</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时，对应主存中某一个单元的数据，在各个</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中可能会出现相应的多个副本，当对其中某一个副本进行一次修改操作，就会产生</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中数据不一致性。无论</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采用“写回法”或“写直接法”，都不能解决多个</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不一致问题。</a:t>
            </a:r>
          </a:p>
          <a:p>
            <a:pPr marL="0" indent="0" fontAlgn="auto">
              <a:spcBef>
                <a:spcPts val="0"/>
              </a:spcBef>
              <a:spcAft>
                <a:spcPts val="0"/>
              </a:spcAft>
              <a:buClr>
                <a:srgbClr val="1B3868"/>
              </a:buClr>
              <a:buFont typeface="Arial" panose="020B0604020202020204" pitchFamily="34" charset="0"/>
              <a:buNone/>
              <a:defRPr/>
            </a:pPr>
            <a:endParaRPr lang="zh-CN" altLang="en-US" sz="2800" spc="300" dirty="0">
              <a:latin typeface="宋体" panose="02010600030101010101" pitchFamily="2" charset="-122"/>
              <a:ea typeface="宋体" panose="02010600030101010101" pitchFamily="2" charset="-122"/>
              <a:sym typeface="+mn-ea"/>
            </a:endParaRPr>
          </a:p>
          <a:p>
            <a:pPr marL="0" indent="0" fontAlgn="auto">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例如，采用写直达法，处理机A进行写操作，可以保证它的Cache和主存内容一致；而处理机B的cache可能有主存同一单元的副本 </a:t>
            </a:r>
            <a:endParaRPr lang="zh-CN" altLang="en-US" sz="2800" spc="300" dirty="0">
              <a:latin typeface="宋体" panose="02010600030101010101" pitchFamily="2" charset="-122"/>
              <a:ea typeface="宋体" panose="02010600030101010101" pitchFamily="2" charset="-122"/>
            </a:endParaRPr>
          </a:p>
          <a:p>
            <a:pPr marL="457200" indent="-457200"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0160000" y="3897630"/>
            <a:ext cx="1849755" cy="2552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526224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解决cache的一致性问题有如下两种方法。</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（1）静态一致性校验</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基本思想是：只让该进程的独用信息（指令和操作数据）和共享只读信息进入本处理机的cache，而不准共享可写（即可修改）信息进入cache，让其只留在主存中。</a:t>
            </a:r>
          </a:p>
          <a:p>
            <a:pPr fontAlgn="auto">
              <a:spcBef>
                <a:spcPts val="0"/>
              </a:spcBef>
              <a:spcAft>
                <a:spcPts val="0"/>
              </a:spcAft>
              <a:buClr>
                <a:srgbClr val="1B3868"/>
              </a:buClr>
              <a:buFont typeface="Wingdings" panose="05000000000000000000" pitchFamily="2" charset="2"/>
              <a:buNone/>
              <a:defRPr/>
            </a:pPr>
            <a:endParaRPr lang="zh-CN" altLang="en-US" sz="2800" b="1" spc="300" dirty="0">
              <a:latin typeface="宋体" panose="02010600030101010101" pitchFamily="2" charset="-122"/>
              <a:ea typeface="宋体" panose="02010600030101010101" pitchFamily="2" charset="-122"/>
              <a:sym typeface="+mn-ea"/>
            </a:endParaRP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（2）动态一致性校验</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基本思想是，在若干cache中使同一个信息（指令、数据）始终保持动态一致。</a:t>
            </a:r>
          </a:p>
          <a:p>
            <a:pPr marL="457200" indent="-457200" fontAlgn="auto">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sym typeface="+mn-ea"/>
              </a:rPr>
              <a:t>广播法。 </a:t>
            </a:r>
          </a:p>
          <a:p>
            <a:pPr marL="457200" indent="-457200" fontAlgn="auto">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目录法。</a:t>
            </a:r>
          </a:p>
          <a:p>
            <a:pPr marL="457200" indent="-457200"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530" y="1166495"/>
            <a:ext cx="10968355" cy="673925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1.</a:t>
            </a:r>
            <a:r>
              <a:rPr lang="zh-CN" altLang="en-US" sz="3200" b="1" dirty="0">
                <a:solidFill>
                  <a:srgbClr val="1B3868"/>
                </a:solidFill>
                <a:latin typeface="微软雅黑" panose="020B0503020204020204" pitchFamily="34" charset="-122"/>
                <a:ea typeface="微软雅黑" panose="020B0503020204020204" pitchFamily="34" charset="-122"/>
              </a:rPr>
              <a:t>结构灵活性</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相比并行处理机的专用性，多处理机系统是要把能并行处理的任务、数组，以及标量都进行并行处理，有较强的通用性。因此多处理机系统要能适应更多样化的算法，具有更灵活的结构，以实现各种复杂的机间互联模式。</a:t>
            </a:r>
          </a:p>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sym typeface="+mn-ea"/>
              </a:rPr>
              <a:t>2.</a:t>
            </a:r>
            <a:r>
              <a:rPr lang="zh-CN" altLang="en-US" sz="3200" b="1" dirty="0">
                <a:solidFill>
                  <a:srgbClr val="1B3868"/>
                </a:solidFill>
                <a:latin typeface="微软雅黑" panose="020B0503020204020204" pitchFamily="34" charset="-122"/>
                <a:ea typeface="微软雅黑" panose="020B0503020204020204" pitchFamily="34" charset="-122"/>
                <a:sym typeface="+mn-ea"/>
              </a:rPr>
              <a:t>程序并行性</a:t>
            </a:r>
            <a:endParaRPr lang="zh-CN" altLang="en-US" sz="3200" b="1"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sym typeface="+mn-ea"/>
              </a:rPr>
              <a:t>在多处理机中，并行性存在于指令外部，即表现在多任务之间。为充分发挥系统通用性的优点，便要利用多种途径：算法、程序语言、编译、操作系统以至指令、硬件等，尽量挖掘各种潜在的并行性。</a:t>
            </a:r>
            <a:r>
              <a:rPr lang="zh-CN" altLang="en-US" sz="2000" b="1" spc="300" dirty="0">
                <a:latin typeface="宋体" panose="02010600030101010101" pitchFamily="2" charset="-122"/>
                <a:ea typeface="宋体" panose="02010600030101010101" pitchFamily="2" charset="-122"/>
                <a:sym typeface="+mn-ea"/>
              </a:rPr>
              <a:t> </a:t>
            </a:r>
            <a:endParaRPr lang="zh-CN" altLang="en-US" sz="20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213" y="1166764"/>
            <a:ext cx="10125075" cy="640080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3.</a:t>
            </a:r>
            <a:r>
              <a:rPr lang="zh-CN" altLang="en-US" sz="3200" b="1" dirty="0">
                <a:solidFill>
                  <a:srgbClr val="1B3868"/>
                </a:solidFill>
                <a:latin typeface="微软雅黑" panose="020B0503020204020204" pitchFamily="34" charset="-122"/>
                <a:ea typeface="微软雅黑" panose="020B0503020204020204" pitchFamily="34" charset="-122"/>
              </a:rPr>
              <a:t>并行任务派生</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多处理机是多指令流操作方式，一个程序当中就存在多个并发的程序段，需要专门的指令来表示它们的并发关系以及控制它们的并发执行，使一个任务正在执行时就能派生可与它并行执行的另一些任务。</a:t>
            </a:r>
          </a:p>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sym typeface="+mn-ea"/>
              </a:rPr>
              <a:t>4.</a:t>
            </a:r>
            <a:r>
              <a:rPr lang="zh-CN" altLang="en-US" sz="3200" b="1" dirty="0">
                <a:solidFill>
                  <a:srgbClr val="1B3868"/>
                </a:solidFill>
                <a:latin typeface="微软雅黑" panose="020B0503020204020204" pitchFamily="34" charset="-122"/>
                <a:ea typeface="微软雅黑" panose="020B0503020204020204" pitchFamily="34" charset="-122"/>
                <a:sym typeface="+mn-ea"/>
              </a:rPr>
              <a:t>进程同步</a:t>
            </a:r>
            <a:endParaRPr lang="zh-CN" altLang="en-US" sz="3200" b="1"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sym typeface="+mn-ea"/>
              </a:rPr>
              <a:t>在多处理机系统里，同一时刻，不同的处理机执行不同的指令。由于执行时间互不相等，它们的工作进度不会也不必保持相同。因此当并发程序之间有数据交往或控制依赖时，就要采取特殊的同步措施，使它们包含的指令相互间仍保持程序要求的正确顺序。</a:t>
            </a:r>
            <a:r>
              <a:rPr lang="zh-CN" altLang="en-US" sz="2000" b="1" spc="300" dirty="0">
                <a:latin typeface="宋体" panose="02010600030101010101" pitchFamily="2" charset="-122"/>
                <a:ea typeface="宋体" panose="02010600030101010101" pitchFamily="2" charset="-122"/>
                <a:sym typeface="+mn-ea"/>
              </a:rPr>
              <a:t> </a:t>
            </a:r>
            <a:endParaRPr lang="zh-CN" altLang="en-US" sz="20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213" y="1166764"/>
            <a:ext cx="10125075" cy="267652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5.</a:t>
            </a:r>
            <a:r>
              <a:rPr lang="zh-CN" altLang="en-US" sz="3200" b="1" dirty="0">
                <a:solidFill>
                  <a:srgbClr val="1B3868"/>
                </a:solidFill>
                <a:latin typeface="微软雅黑" panose="020B0503020204020204" pitchFamily="34" charset="-122"/>
                <a:ea typeface="微软雅黑" panose="020B0503020204020204" pitchFamily="34" charset="-122"/>
              </a:rPr>
              <a:t>资源分配和任务调度</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多处理机执行并发任务，需要处理机的数目没有固定要求，各个处理机进入或退出任务以及所需资源变化的情况都要复杂的多，因此资源分配和任务调度的好坏将直接影响整个系统的效率。</a:t>
            </a:r>
            <a:r>
              <a:rPr lang="zh-CN" altLang="en-US"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5.6 </a:t>
            </a:r>
            <a:r>
              <a:rPr lang="zh-CN" altLang="en-US" dirty="0"/>
              <a:t>多处理机的软件</a:t>
            </a:r>
          </a:p>
        </p:txBody>
      </p:sp>
    </p:spTree>
  </p:cSld>
  <p:clrMapOvr>
    <a:masterClrMapping/>
  </p:clrMapOvr>
  <p:transition spd="slow">
    <p:circl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5.6.1</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算术表达式的并行算法 </a:t>
            </a:r>
          </a:p>
        </p:txBody>
      </p:sp>
      <p:sp>
        <p:nvSpPr>
          <p:cNvPr id="23" name="文本框 22"/>
          <p:cNvSpPr txBox="1"/>
          <p:nvPr/>
        </p:nvSpPr>
        <p:spPr>
          <a:xfrm>
            <a:off x="303530" y="1166495"/>
            <a:ext cx="10794365" cy="439991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并行性的开发在算法。顺序处理机习惯采用循环及迭代算法，往往不适合用于多处理机。而采用直解法，有时能揭示更多的并行性。例</a:t>
            </a:r>
            <a:r>
              <a:rPr lang="en-US" altLang="zh-CN" sz="2800" b="1" spc="300" dirty="0">
                <a:latin typeface="宋体" panose="02010600030101010101" pitchFamily="2" charset="-122"/>
                <a:ea typeface="宋体" panose="02010600030101010101" pitchFamily="2" charset="-122"/>
              </a:rPr>
              <a:t>1</a:t>
            </a:r>
            <a:r>
              <a:rPr lang="zh-CN" altLang="en-US" sz="2800" b="1" spc="300" dirty="0">
                <a:latin typeface="宋体" panose="02010600030101010101" pitchFamily="2" charset="-122"/>
                <a:ea typeface="宋体" panose="02010600030101010101" pitchFamily="2" charset="-122"/>
              </a:rPr>
              <a:t>：下列多项式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rPr>
              <a:t>E1=a+bx+cx</a:t>
            </a:r>
            <a:r>
              <a:rPr lang="en-US" altLang="zh-CN" sz="2800" b="1" spc="300" baseline="30000" dirty="0">
                <a:latin typeface="宋体" panose="02010600030101010101" pitchFamily="2" charset="-122"/>
                <a:ea typeface="宋体" panose="02010600030101010101" pitchFamily="2" charset="-122"/>
              </a:rPr>
              <a:t>2</a:t>
            </a:r>
            <a:r>
              <a:rPr lang="en-US" altLang="zh-CN" sz="2800" b="1" spc="300" dirty="0">
                <a:latin typeface="宋体" panose="02010600030101010101" pitchFamily="2" charset="-122"/>
                <a:ea typeface="宋体" panose="02010600030101010101" pitchFamily="2" charset="-122"/>
              </a:rPr>
              <a:t>+dx</a:t>
            </a:r>
            <a:r>
              <a:rPr lang="en-US" altLang="zh-CN" sz="2800" b="1" spc="300" baseline="30000" dirty="0">
                <a:latin typeface="宋体" panose="02010600030101010101" pitchFamily="2" charset="-122"/>
                <a:ea typeface="宋体" panose="02010600030101010101" pitchFamily="2" charset="-122"/>
              </a:rPr>
              <a:t>3</a:t>
            </a:r>
            <a:r>
              <a:rPr lang="en-US" altLang="zh-CN" sz="28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rPr>
              <a:t>  </a:t>
            </a:r>
            <a:r>
              <a:rPr lang="zh-CN" altLang="en-US" sz="2800" b="1" spc="300" dirty="0">
                <a:latin typeface="宋体" panose="02010600030101010101" pitchFamily="2" charset="-122"/>
                <a:ea typeface="宋体" panose="02010600030101010101" pitchFamily="2" charset="-122"/>
              </a:rPr>
              <a:t>利用</a:t>
            </a:r>
            <a:r>
              <a:rPr lang="en-US" altLang="zh-CN" sz="2800" b="1" spc="300" dirty="0">
                <a:latin typeface="宋体" panose="02010600030101010101" pitchFamily="2" charset="-122"/>
                <a:ea typeface="宋体" panose="02010600030101010101" pitchFamily="2" charset="-122"/>
              </a:rPr>
              <a:t>Horner</a:t>
            </a:r>
            <a:r>
              <a:rPr lang="zh-CN" altLang="en-US" sz="2800" b="1" spc="300" dirty="0">
                <a:latin typeface="宋体" panose="02010600030101010101" pitchFamily="2" charset="-122"/>
                <a:ea typeface="宋体" panose="02010600030101010101" pitchFamily="2" charset="-122"/>
              </a:rPr>
              <a:t>法则，可得到</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rPr>
              <a:t>E1= </a:t>
            </a:r>
            <a:r>
              <a:rPr lang="en-US" altLang="zh-CN" sz="2800" b="1" spc="300" dirty="0" err="1">
                <a:latin typeface="宋体" panose="02010600030101010101" pitchFamily="2" charset="-122"/>
                <a:ea typeface="宋体" panose="02010600030101010101" pitchFamily="2" charset="-122"/>
              </a:rPr>
              <a:t>a+x</a:t>
            </a:r>
            <a:r>
              <a:rPr lang="en-US" altLang="zh-CN" sz="2800" b="1" spc="300" dirty="0">
                <a:latin typeface="宋体" panose="02010600030101010101" pitchFamily="2" charset="-122"/>
                <a:ea typeface="宋体" panose="02010600030101010101" pitchFamily="2" charset="-122"/>
              </a:rPr>
              <a:t>{</a:t>
            </a:r>
            <a:r>
              <a:rPr lang="en-US" altLang="zh-CN" sz="2800" b="1" spc="300" dirty="0" err="1">
                <a:latin typeface="宋体" panose="02010600030101010101" pitchFamily="2" charset="-122"/>
                <a:ea typeface="宋体" panose="02010600030101010101" pitchFamily="2" charset="-122"/>
              </a:rPr>
              <a:t>b+x</a:t>
            </a:r>
            <a:r>
              <a:rPr lang="en-US" altLang="zh-CN" sz="2800" b="1" spc="300" dirty="0">
                <a:latin typeface="宋体" panose="02010600030101010101" pitchFamily="2" charset="-122"/>
                <a:ea typeface="宋体" panose="02010600030101010101" pitchFamily="2" charset="-122"/>
              </a:rPr>
              <a:t>[</a:t>
            </a:r>
            <a:r>
              <a:rPr lang="en-US" altLang="zh-CN" sz="2800" b="1" spc="300" dirty="0" err="1">
                <a:latin typeface="宋体" panose="02010600030101010101" pitchFamily="2" charset="-122"/>
                <a:ea typeface="宋体" panose="02010600030101010101" pitchFamily="2" charset="-122"/>
              </a:rPr>
              <a:t>c+x</a:t>
            </a:r>
            <a:r>
              <a:rPr lang="en-US" altLang="zh-CN" sz="2800" b="1" spc="300" dirty="0">
                <a:latin typeface="宋体" panose="02010600030101010101" pitchFamily="2" charset="-122"/>
                <a:ea typeface="宋体" panose="02010600030101010101" pitchFamily="2" charset="-122"/>
              </a:rPr>
              <a:t>(d)]}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5.6.1</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算术表达式的并行算法 </a:t>
            </a:r>
          </a:p>
        </p:txBody>
      </p:sp>
      <p:sp>
        <p:nvSpPr>
          <p:cNvPr id="102" name="文本框 101"/>
          <p:cNvSpPr txBox="1"/>
          <p:nvPr/>
        </p:nvSpPr>
        <p:spPr>
          <a:xfrm>
            <a:off x="2531745" y="5372735"/>
            <a:ext cx="7464425" cy="953135"/>
          </a:xfrm>
          <a:prstGeom prst="rect">
            <a:avLst/>
          </a:prstGeom>
          <a:noFill/>
          <a:ln w="9525">
            <a:noFill/>
          </a:ln>
        </p:spPr>
        <p:txBody>
          <a:bodyPr wrap="square">
            <a:spAutoFit/>
          </a:bodyPr>
          <a:lstStyle/>
          <a:p>
            <a:pPr marL="0" indent="269875"/>
            <a:endParaRPr lang="en-US" sz="2800" b="0">
              <a:solidFill>
                <a:srgbClr val="000000"/>
              </a:solidFill>
              <a:latin typeface="宋体" panose="02010600030101010101" pitchFamily="2" charset="-122"/>
              <a:ea typeface="宋体" panose="02010600030101010101" pitchFamily="2" charset="-122"/>
            </a:endParaRPr>
          </a:p>
          <a:p>
            <a:pPr marL="0" indent="269875"/>
            <a:r>
              <a:rPr lang="en-US" sz="2800" b="0">
                <a:solidFill>
                  <a:srgbClr val="000000"/>
                </a:solidFill>
                <a:latin typeface="宋体" panose="02010600030101010101" pitchFamily="2" charset="-122"/>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图</a:t>
            </a:r>
            <a:r>
              <a:rPr lang="en-US" sz="2800" b="0">
                <a:solidFill>
                  <a:srgbClr val="000000"/>
                </a:solidFill>
                <a:latin typeface="宋体" panose="02010600030101010101" pitchFamily="2" charset="-122"/>
                <a:ea typeface="宋体" panose="02010600030101010101" pitchFamily="2" charset="-122"/>
              </a:rPr>
              <a:t>5-65</a:t>
            </a:r>
            <a:r>
              <a:rPr lang="en-US" sz="2800" b="0">
                <a:solidFill>
                  <a:srgbClr val="000000"/>
                </a:solidFill>
                <a:latin typeface="Times New Roman" panose="02020603050405020304" pitchFamily="18" charset="0"/>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顺序算法与并行算法比较</a:t>
            </a:r>
            <a:r>
              <a:rPr lang="en-US" sz="2800" b="0">
                <a:solidFill>
                  <a:srgbClr val="000000"/>
                </a:solidFill>
                <a:latin typeface="宋体" panose="02010600030101010101" pitchFamily="2" charset="-122"/>
                <a:ea typeface="宋体" panose="02010600030101010101" pitchFamily="2" charset="-122"/>
              </a:rPr>
              <a:t> </a:t>
            </a:r>
            <a:endParaRPr lang="zh-CN" altLang="en-US" sz="280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020185" y="2167890"/>
            <a:ext cx="6309360" cy="3589020"/>
          </a:xfrm>
          <a:prstGeom prst="rect">
            <a:avLst/>
          </a:prstGeom>
        </p:spPr>
      </p:pic>
      <p:sp>
        <p:nvSpPr>
          <p:cNvPr id="4" name="文本框 3"/>
          <p:cNvSpPr txBox="1"/>
          <p:nvPr/>
        </p:nvSpPr>
        <p:spPr>
          <a:xfrm>
            <a:off x="6085205" y="294005"/>
            <a:ext cx="10794365" cy="181483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E1= </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b+x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c+x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(d)]} </a:t>
            </a:r>
          </a:p>
          <a:p>
            <a:pPr fontAlgn="auto">
              <a:spcBef>
                <a:spcPts val="0"/>
              </a:spcBef>
              <a:spcAft>
                <a:spcPts val="0"/>
              </a:spcAft>
              <a:buClr>
                <a:srgbClr val="1B3868"/>
              </a:buClr>
              <a:buFont typeface="Wingdings" panose="05000000000000000000" pitchFamily="2" charset="2"/>
              <a:buNone/>
              <a:defRPr/>
            </a:pPr>
            <a:endParaRPr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5" name="文本框 4"/>
          <p:cNvSpPr txBox="1"/>
          <p:nvPr/>
        </p:nvSpPr>
        <p:spPr>
          <a:xfrm>
            <a:off x="866775" y="294005"/>
            <a:ext cx="10794365" cy="267652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E1=a+</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bx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+c</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xx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+dx</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xx</a:t>
            </a:r>
          </a:p>
          <a:p>
            <a:pPr fontAlgn="auto">
              <a:lnSpc>
                <a:spcPct val="150000"/>
              </a:lnSpc>
              <a:spcBef>
                <a:spcPts val="0"/>
              </a:spcBef>
              <a:spcAft>
                <a:spcPts val="0"/>
              </a:spcAft>
              <a:buClr>
                <a:srgbClr val="1B3868"/>
              </a:buClr>
              <a:buFont typeface="Wingdings" panose="05000000000000000000" pitchFamily="2" charset="2"/>
              <a:buNone/>
              <a:defRPr/>
            </a:pPr>
            <a:endPar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cxnSp>
        <p:nvCxnSpPr>
          <p:cNvPr id="6" name="直接连接符 5"/>
          <p:cNvCxnSpPr/>
          <p:nvPr/>
        </p:nvCxnSpPr>
        <p:spPr>
          <a:xfrm flipV="1">
            <a:off x="4219575" y="1697355"/>
            <a:ext cx="608330" cy="9525"/>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a:xfrm flipV="1">
            <a:off x="3035935" y="1706880"/>
            <a:ext cx="608330" cy="9525"/>
          </a:xfrm>
          <a:prstGeom prst="line">
            <a:avLst/>
          </a:prstGeom>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1783080" y="1697355"/>
            <a:ext cx="945515" cy="2540"/>
          </a:xfrm>
          <a:prstGeom prst="line">
            <a:avLst/>
          </a:prstGeom>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3955415" y="1852295"/>
            <a:ext cx="999490" cy="635"/>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flipV="1">
            <a:off x="1783080" y="1867535"/>
            <a:ext cx="1787525" cy="15240"/>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a:xfrm flipV="1">
            <a:off x="1783080" y="2085340"/>
            <a:ext cx="3085465" cy="23495"/>
          </a:xfrm>
          <a:prstGeom prst="line">
            <a:avLst/>
          </a:prstGeom>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233045" y="3263900"/>
            <a:ext cx="3377848" cy="954107"/>
          </a:xfrm>
          <a:prstGeom prst="rect">
            <a:avLst/>
          </a:prstGeom>
          <a:noFill/>
        </p:spPr>
        <p:txBody>
          <a:bodyPr wrap="none" rtlCol="0" anchor="t">
            <a:spAutoFit/>
          </a:bodyPr>
          <a:lstStyle/>
          <a:p>
            <a:r>
              <a:rPr lang="zh-CN" altLang="en-US" sz="2800" b="1" u="sng" spc="300" dirty="0">
                <a:latin typeface="宋体" panose="02010600030101010101" pitchFamily="2" charset="-122"/>
                <a:ea typeface="宋体" panose="02010600030101010101" pitchFamily="2" charset="-122"/>
                <a:sym typeface="+mn-ea"/>
              </a:rPr>
              <a:t>用划线法，也可以</a:t>
            </a:r>
          </a:p>
          <a:p>
            <a:r>
              <a:rPr lang="zh-CN" altLang="en-US" sz="2800" b="1" u="sng" spc="300" dirty="0">
                <a:latin typeface="宋体" panose="02010600030101010101" pitchFamily="2" charset="-122"/>
                <a:ea typeface="宋体" panose="02010600030101010101" pitchFamily="2" charset="-122"/>
                <a:sym typeface="+mn-ea"/>
              </a:rPr>
              <a:t>进行时间开销分析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t>5.2  </a:t>
            </a:r>
            <a:r>
              <a:rPr lang="zh-CN" altLang="en-US" dirty="0"/>
              <a:t>并行处理机结构</a:t>
            </a:r>
          </a:p>
        </p:txBody>
      </p:sp>
    </p:spTree>
  </p:cSld>
  <p:clrMapOvr>
    <a:masterClrMapping/>
  </p:clrMapOvr>
  <p:transition spd="slow">
    <p:circl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5.6.1</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算术表达式的并行算法 </a:t>
            </a:r>
          </a:p>
        </p:txBody>
      </p:sp>
      <p:sp>
        <p:nvSpPr>
          <p:cNvPr id="102" name="文本框 101"/>
          <p:cNvSpPr txBox="1"/>
          <p:nvPr/>
        </p:nvSpPr>
        <p:spPr>
          <a:xfrm>
            <a:off x="6276340" y="5688965"/>
            <a:ext cx="5994400" cy="707886"/>
          </a:xfrm>
          <a:prstGeom prst="rect">
            <a:avLst/>
          </a:prstGeom>
          <a:noFill/>
          <a:ln w="9525">
            <a:noFill/>
          </a:ln>
        </p:spPr>
        <p:txBody>
          <a:bodyPr wrap="square">
            <a:spAutoFit/>
          </a:bodyPr>
          <a:lstStyle/>
          <a:p>
            <a:pPr marL="0" indent="269875"/>
            <a:r>
              <a:rPr sz="2000" b="0">
                <a:solidFill>
                  <a:srgbClr val="000000"/>
                </a:solidFill>
                <a:latin typeface="宋体" panose="02010600030101010101" pitchFamily="2" charset="-122"/>
                <a:ea typeface="宋体" panose="02010600030101010101" pitchFamily="2" charset="-122"/>
              </a:rPr>
              <a:t>图5-66  利用交换律、分配律和结合律的并行算法</a:t>
            </a:r>
          </a:p>
        </p:txBody>
      </p:sp>
      <p:sp>
        <p:nvSpPr>
          <p:cNvPr id="5" name="文本框 4"/>
          <p:cNvSpPr txBox="1"/>
          <p:nvPr/>
        </p:nvSpPr>
        <p:spPr>
          <a:xfrm>
            <a:off x="400050" y="1074420"/>
            <a:ext cx="10794365" cy="332295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rPr>
              <a:t> </a:t>
            </a:r>
            <a:r>
              <a:rPr lang="zh-CN" altLang="en-US" sz="2800" b="1" spc="300" dirty="0">
                <a:latin typeface="宋体" panose="02010600030101010101" pitchFamily="2" charset="-122"/>
                <a:ea typeface="宋体" panose="02010600030101010101" pitchFamily="2" charset="-122"/>
              </a:rPr>
              <a:t>例</a:t>
            </a:r>
            <a:r>
              <a:rPr lang="en-US" altLang="zh-CN" sz="2800" b="1" spc="300" dirty="0">
                <a:latin typeface="宋体" panose="02010600030101010101" pitchFamily="2" charset="-122"/>
                <a:ea typeface="宋体" panose="02010600030101010101" pitchFamily="2" charset="-122"/>
              </a:rPr>
              <a:t>2</a:t>
            </a:r>
            <a:r>
              <a:rPr lang="zh-CN" altLang="en-US" sz="2800" b="1" spc="300" dirty="0">
                <a:latin typeface="宋体" panose="02010600030101010101" pitchFamily="2" charset="-122"/>
                <a:ea typeface="宋体" panose="02010600030101010101" pitchFamily="2" charset="-122"/>
              </a:rPr>
              <a:t>：</a:t>
            </a:r>
            <a:r>
              <a:rPr lang="en-US" altLang="zh-CN"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sym typeface="+mn-ea"/>
              </a:rPr>
              <a:t>E2 = a + b(c + def + g) + h</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需要7级运算。</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利用交换律和结合律改写为：</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E2 = (bc + bg)+ (a + h)  + bdef</a:t>
            </a: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800" b="1" u="sng" spc="300" dirty="0">
              <a:latin typeface="宋体" panose="02010600030101010101" pitchFamily="2" charset="-122"/>
              <a:ea typeface="宋体" panose="02010600030101010101" pitchFamily="2" charset="-122"/>
              <a:sym typeface="+mn-ea"/>
            </a:endParaRPr>
          </a:p>
        </p:txBody>
      </p:sp>
      <p:sp>
        <p:nvSpPr>
          <p:cNvPr id="12" name="文本框 11"/>
          <p:cNvSpPr txBox="1"/>
          <p:nvPr/>
        </p:nvSpPr>
        <p:spPr>
          <a:xfrm>
            <a:off x="400050" y="5015865"/>
            <a:ext cx="5373587" cy="523220"/>
          </a:xfrm>
          <a:prstGeom prst="rect">
            <a:avLst/>
          </a:prstGeom>
          <a:noFill/>
        </p:spPr>
        <p:txBody>
          <a:bodyPr wrap="none" rtlCol="0" anchor="t">
            <a:spAutoFit/>
          </a:bodyPr>
          <a:lstStyle/>
          <a:p>
            <a:r>
              <a:rPr lang="zh-CN" altLang="en-US" sz="2800" b="1" u="sng" spc="300" dirty="0">
                <a:latin typeface="宋体" panose="02010600030101010101" pitchFamily="2" charset="-122"/>
                <a:ea typeface="宋体" panose="02010600030101010101" pitchFamily="2" charset="-122"/>
                <a:sym typeface="+mn-ea"/>
              </a:rPr>
              <a:t>请用划线法进行时间开销分析</a:t>
            </a:r>
          </a:p>
        </p:txBody>
      </p:sp>
      <p:pic>
        <p:nvPicPr>
          <p:cNvPr id="2" name="图片 1"/>
          <p:cNvPicPr>
            <a:picLocks noChangeAspect="1"/>
          </p:cNvPicPr>
          <p:nvPr/>
        </p:nvPicPr>
        <p:blipFill>
          <a:blip r:embed="rId3"/>
          <a:stretch>
            <a:fillRect/>
          </a:stretch>
        </p:blipFill>
        <p:spPr>
          <a:xfrm>
            <a:off x="6792595" y="2465705"/>
            <a:ext cx="5294630" cy="3223260"/>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程序并行性分析</a:t>
            </a:r>
          </a:p>
        </p:txBody>
      </p:sp>
      <p:sp>
        <p:nvSpPr>
          <p:cNvPr id="6"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F6C62E86-8C61-4EEB-9AA2-2BAF47BCD563}" type="datetime1">
              <a:rPr lang="zh-CN" altLang="en-US" smtClean="0"/>
              <a:t>2022/3/5</a:t>
            </a:fld>
            <a:endParaRPr lang="en-US" altLang="zh-CN" dirty="0"/>
          </a:p>
        </p:txBody>
      </p:sp>
      <p:sp>
        <p:nvSpPr>
          <p:cNvPr id="7" name="灯片编号占位符 3"/>
          <p:cNvSpPr txBox="1"/>
          <p:nvPr/>
        </p:nvSpPr>
        <p:spPr>
          <a:xfrm>
            <a:off x="6553200" y="624840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442DC629-D22B-4B71-8A83-FECA9D6984FD}" type="slidenum">
              <a:rPr lang="en-US" altLang="zh-CN" smtClean="0"/>
              <a:t>71</a:t>
            </a:fld>
            <a:endParaRPr lang="en-US" altLang="zh-CN"/>
          </a:p>
        </p:txBody>
      </p:sp>
      <p:sp>
        <p:nvSpPr>
          <p:cNvPr id="9" name="Text Box 4"/>
          <p:cNvSpPr txBox="1">
            <a:spLocks noChangeArrowheads="1"/>
          </p:cNvSpPr>
          <p:nvPr/>
        </p:nvSpPr>
        <p:spPr bwMode="auto">
          <a:xfrm>
            <a:off x="228600" y="1047115"/>
            <a:ext cx="11313160"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anose="020B0604020202020204" pitchFamily="34" charset="0"/>
              <a:buChar char="•"/>
            </a:pPr>
            <a:r>
              <a:rPr lang="zh-CN" altLang="en-US" sz="2800" b="1" dirty="0">
                <a:solidFill>
                  <a:srgbClr val="FF3300"/>
                </a:solidFill>
                <a:latin typeface="宋体" panose="02010600030101010101" pitchFamily="2" charset="-122"/>
                <a:ea typeface="宋体" panose="02010600030101010101" pitchFamily="2" charset="-122"/>
                <a:sym typeface="+mn-ea"/>
              </a:rPr>
              <a:t>并行性开发</a:t>
            </a:r>
            <a:endParaRPr lang="zh-CN" altLang="en-US" sz="2800" b="1" dirty="0">
              <a:solidFill>
                <a:srgbClr val="FF3300"/>
              </a:solidFill>
              <a:latin typeface="宋体" panose="02010600030101010101" pitchFamily="2" charset="-122"/>
              <a:ea typeface="宋体" panose="02010600030101010101" pitchFamily="2" charset="-122"/>
            </a:endParaRPr>
          </a:p>
          <a:p>
            <a:r>
              <a:rPr sz="2800" b="1">
                <a:solidFill>
                  <a:srgbClr val="FF3399"/>
                </a:solidFill>
                <a:latin typeface="宋体" panose="02010600030101010101" pitchFamily="2" charset="-122"/>
                <a:ea typeface="宋体" panose="02010600030101010101" pitchFamily="2" charset="-122"/>
              </a:rPr>
              <a:t>并行性的关键在算法。并行算法及程序设计，一直是多处理机系统的一个重要研究课题。</a:t>
            </a:r>
            <a:r>
              <a:rPr sz="2800" b="1">
                <a:solidFill>
                  <a:srgbClr val="FF3399"/>
                </a:solidFill>
                <a:latin typeface="宋体" panose="02010600030101010101" pitchFamily="2" charset="-122"/>
                <a:ea typeface="宋体" panose="02010600030101010101" pitchFamily="2" charset="-122"/>
                <a:sym typeface="+mn-ea"/>
              </a:rPr>
              <a:t>其中相关</a:t>
            </a:r>
            <a:r>
              <a:rPr lang="zh-CN" sz="2800" b="1">
                <a:solidFill>
                  <a:srgbClr val="FF3399"/>
                </a:solidFill>
                <a:latin typeface="宋体" panose="02010600030101010101" pitchFamily="2" charset="-122"/>
                <a:ea typeface="宋体" panose="02010600030101010101" pitchFamily="2" charset="-122"/>
                <a:sym typeface="+mn-ea"/>
              </a:rPr>
              <a:t>性</a:t>
            </a:r>
            <a:r>
              <a:rPr sz="2800" b="1">
                <a:solidFill>
                  <a:srgbClr val="FF3399"/>
                </a:solidFill>
                <a:latin typeface="宋体" panose="02010600030101010101" pitchFamily="2" charset="-122"/>
                <a:ea typeface="宋体" panose="02010600030101010101" pitchFamily="2" charset="-122"/>
                <a:sym typeface="+mn-ea"/>
              </a:rPr>
              <a:t>是十分重要和难以解决的问题之一</a:t>
            </a:r>
            <a:r>
              <a:rPr lang="zh-CN" altLang="en-US"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a:t>
            </a:r>
            <a:endParaRPr sz="2800" b="1">
              <a:solidFill>
                <a:srgbClr val="FF3399"/>
              </a:solidFill>
              <a:latin typeface="宋体" panose="02010600030101010101" pitchFamily="2" charset="-122"/>
              <a:ea typeface="宋体" panose="02010600030101010101" pitchFamily="2" charset="-122"/>
            </a:endParaRPr>
          </a:p>
        </p:txBody>
      </p:sp>
      <p:sp>
        <p:nvSpPr>
          <p:cNvPr id="10" name="Text Box 5"/>
          <p:cNvSpPr txBox="1">
            <a:spLocks noChangeArrowheads="1"/>
          </p:cNvSpPr>
          <p:nvPr/>
        </p:nvSpPr>
        <p:spPr bwMode="auto">
          <a:xfrm>
            <a:off x="685800" y="2321560"/>
            <a:ext cx="3990975"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CC3300"/>
                </a:solidFill>
                <a:latin typeface="宋体" panose="02010600030101010101" pitchFamily="2" charset="-122"/>
                <a:ea typeface="宋体" panose="02010600030101010101" pitchFamily="2" charset="-122"/>
              </a:rPr>
              <a:t>3种可能的数据相关：</a:t>
            </a:r>
          </a:p>
          <a:p>
            <a:r>
              <a:rPr lang="zh-CN" altLang="en-US" sz="2800" b="1" dirty="0">
                <a:solidFill>
                  <a:srgbClr val="CC3300"/>
                </a:solidFill>
                <a:latin typeface="宋体" panose="02010600030101010101" pitchFamily="2" charset="-122"/>
                <a:ea typeface="宋体" panose="02010600030101010101" pitchFamily="2" charset="-122"/>
              </a:rPr>
              <a:t>数据相关</a:t>
            </a:r>
          </a:p>
          <a:p>
            <a:r>
              <a:rPr lang="en-US" altLang="zh-CN" sz="2800" b="1" dirty="0">
                <a:solidFill>
                  <a:srgbClr val="CC3300"/>
                </a:solidFill>
                <a:latin typeface="宋体" panose="02010600030101010101" pitchFamily="2" charset="-122"/>
                <a:ea typeface="宋体" panose="02010600030101010101" pitchFamily="2" charset="-122"/>
              </a:rPr>
              <a:t>Pi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C=</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*E</a:t>
            </a:r>
          </a:p>
          <a:p>
            <a:r>
              <a:rPr lang="zh-CN" altLang="en-US" sz="2800" b="1" dirty="0">
                <a:solidFill>
                  <a:srgbClr val="CC3300"/>
                </a:solidFill>
                <a:latin typeface="宋体" panose="02010600030101010101" pitchFamily="2" charset="-122"/>
                <a:ea typeface="宋体" panose="02010600030101010101" pitchFamily="2" charset="-122"/>
              </a:rPr>
              <a:t>数据反相关</a:t>
            </a:r>
          </a:p>
          <a:p>
            <a:r>
              <a:rPr lang="en-US" altLang="zh-CN" sz="2800" b="1" dirty="0">
                <a:solidFill>
                  <a:srgbClr val="CC3300"/>
                </a:solidFill>
                <a:latin typeface="宋体" panose="02010600030101010101" pitchFamily="2" charset="-122"/>
                <a:ea typeface="宋体" panose="02010600030101010101" pitchFamily="2" charset="-122"/>
              </a:rPr>
              <a:t>Pi  C=</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*E</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zh-CN" altLang="en-US" sz="2800" b="1" dirty="0">
                <a:solidFill>
                  <a:srgbClr val="CC3300"/>
                </a:solidFill>
                <a:latin typeface="宋体" panose="02010600030101010101" pitchFamily="2" charset="-122"/>
                <a:ea typeface="宋体" panose="02010600030101010101" pitchFamily="2" charset="-122"/>
              </a:rPr>
              <a:t>数据输出相关</a:t>
            </a:r>
          </a:p>
          <a:p>
            <a:r>
              <a:rPr lang="en-US" altLang="zh-CN" sz="2800" b="1" dirty="0">
                <a:solidFill>
                  <a:srgbClr val="CC3300"/>
                </a:solidFill>
                <a:latin typeface="宋体" panose="02010600030101010101" pitchFamily="2" charset="-122"/>
                <a:ea typeface="宋体" panose="02010600030101010101" pitchFamily="2" charset="-122"/>
              </a:rPr>
              <a:t>Pi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=A+C</a:t>
            </a:r>
          </a:p>
        </p:txBody>
      </p:sp>
      <p:sp>
        <p:nvSpPr>
          <p:cNvPr id="2" name="Text Box 5"/>
          <p:cNvSpPr txBox="1">
            <a:spLocks noChangeArrowheads="1"/>
          </p:cNvSpPr>
          <p:nvPr/>
        </p:nvSpPr>
        <p:spPr bwMode="auto">
          <a:xfrm>
            <a:off x="5234940" y="3398520"/>
            <a:ext cx="5958205"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a:solidFill>
                  <a:srgbClr val="FF3399"/>
                </a:solidFill>
                <a:latin typeface="宋体" panose="02010600030101010101" pitchFamily="2" charset="-122"/>
                <a:ea typeface="宋体" panose="02010600030101010101" pitchFamily="2" charset="-122"/>
                <a:sym typeface="+mn-ea"/>
              </a:rPr>
              <a:t>并行性检测 </a:t>
            </a:r>
            <a:r>
              <a:rPr lang="en-US" altLang="zh-CN" sz="2800" b="1">
                <a:solidFill>
                  <a:schemeClr val="accent2"/>
                </a:solidFill>
                <a:latin typeface="宋体" panose="02010600030101010101" pitchFamily="2" charset="-122"/>
                <a:ea typeface="宋体" panose="02010600030101010101" pitchFamily="2" charset="-122"/>
                <a:sym typeface="+mn-ea"/>
              </a:rPr>
              <a:t>--</a:t>
            </a:r>
            <a:r>
              <a:rPr lang="zh-CN" altLang="en-US" sz="2800" b="1">
                <a:solidFill>
                  <a:schemeClr val="accent2"/>
                </a:solidFill>
                <a:latin typeface="宋体" panose="02010600030101010101" pitchFamily="2" charset="-122"/>
                <a:ea typeface="宋体" panose="02010600030101010101" pitchFamily="2" charset="-122"/>
                <a:sym typeface="+mn-ea"/>
              </a:rPr>
              <a:t>伯恩斯坦准则</a:t>
            </a:r>
          </a:p>
          <a:p>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i</a:t>
            </a:r>
            <a:r>
              <a:rPr lang="en-US" altLang="zh-CN" sz="2800" b="1">
                <a:latin typeface="宋体" panose="02010600030101010101" pitchFamily="2" charset="-122"/>
                <a:ea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sym typeface="+mn-ea"/>
              </a:rPr>
              <a:t>读单元集，</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i</a:t>
            </a:r>
            <a:r>
              <a:rPr lang="en-US" altLang="zh-CN" sz="2800" b="1">
                <a:latin typeface="宋体" panose="02010600030101010101" pitchFamily="2" charset="-122"/>
                <a:ea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sym typeface="+mn-ea"/>
              </a:rPr>
              <a:t>写单元集，</a:t>
            </a:r>
            <a:endParaRPr lang="zh-CN" altLang="en-US" sz="2800" b="1">
              <a:latin typeface="宋体" panose="02010600030101010101" pitchFamily="2" charset="-122"/>
              <a:ea typeface="宋体" panose="02010600030101010101" pitchFamily="2" charset="-122"/>
            </a:endParaRPr>
          </a:p>
          <a:p>
            <a:r>
              <a:rPr lang="en-US" altLang="zh-CN" sz="2800" b="1">
                <a:solidFill>
                  <a:srgbClr val="CC3300"/>
                </a:solidFill>
                <a:latin typeface="宋体" panose="02010600030101010101" pitchFamily="2" charset="-122"/>
                <a:ea typeface="宋体" panose="02010600030101010101" pitchFamily="2" charset="-122"/>
                <a:sym typeface="+mn-ea"/>
              </a:rPr>
              <a:t>P</a:t>
            </a:r>
            <a:r>
              <a:rPr lang="en-US" altLang="zh-CN" sz="2800" b="1" baseline="-14000">
                <a:solidFill>
                  <a:srgbClr val="CC3300"/>
                </a:solidFill>
                <a:latin typeface="宋体" panose="02010600030101010101" pitchFamily="2" charset="-122"/>
                <a:ea typeface="宋体" panose="02010600030101010101" pitchFamily="2" charset="-122"/>
                <a:sym typeface="+mn-ea"/>
              </a:rPr>
              <a:t>1</a:t>
            </a:r>
            <a:r>
              <a:rPr lang="zh-CN" altLang="en-US" sz="2800" b="1">
                <a:solidFill>
                  <a:srgbClr val="CC3300"/>
                </a:solidFill>
                <a:latin typeface="宋体" panose="02010600030101010101" pitchFamily="2" charset="-122"/>
                <a:ea typeface="宋体" panose="02010600030101010101" pitchFamily="2" charset="-122"/>
                <a:sym typeface="+mn-ea"/>
              </a:rPr>
              <a:t>、</a:t>
            </a:r>
            <a:r>
              <a:rPr lang="en-US" altLang="zh-CN" sz="2800" b="1">
                <a:solidFill>
                  <a:srgbClr val="CC3300"/>
                </a:solidFill>
                <a:latin typeface="宋体" panose="02010600030101010101" pitchFamily="2" charset="-122"/>
                <a:ea typeface="宋体" panose="02010600030101010101" pitchFamily="2" charset="-122"/>
                <a:sym typeface="+mn-ea"/>
              </a:rPr>
              <a:t>P</a:t>
            </a:r>
            <a:r>
              <a:rPr lang="en-US" altLang="zh-CN" sz="2800" b="1" baseline="-14000">
                <a:solidFill>
                  <a:srgbClr val="CC3300"/>
                </a:solidFill>
                <a:latin typeface="宋体" panose="02010600030101010101" pitchFamily="2" charset="-122"/>
                <a:ea typeface="宋体" panose="02010600030101010101" pitchFamily="2" charset="-122"/>
                <a:sym typeface="+mn-ea"/>
              </a:rPr>
              <a:t>2</a:t>
            </a:r>
            <a:r>
              <a:rPr lang="zh-CN" altLang="en-US" sz="2800" b="1">
                <a:solidFill>
                  <a:srgbClr val="CC3300"/>
                </a:solidFill>
                <a:latin typeface="宋体" panose="02010600030101010101" pitchFamily="2" charset="-122"/>
                <a:ea typeface="宋体" panose="02010600030101010101" pitchFamily="2" charset="-122"/>
                <a:sym typeface="+mn-ea"/>
              </a:rPr>
              <a:t>可并行条件：</a:t>
            </a:r>
          </a:p>
          <a:p>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，并且</a:t>
            </a:r>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，并且</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a:t>
            </a:r>
            <a:endParaRPr lang="en-US" altLang="zh-CN" sz="2800" b="1" dirty="0">
              <a:solidFill>
                <a:srgbClr val="CC3300"/>
              </a:solidFill>
              <a:latin typeface="宋体" panose="02010600030101010101" pitchFamily="2" charset="-122"/>
              <a:ea typeface="宋体" panose="02010600030101010101" pitchFamily="2" charset="-122"/>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232410" y="862330"/>
            <a:ext cx="11108690" cy="6393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除了这三种情况之外，便是</a:t>
            </a: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err="1">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数据不相关。这三种数据相关情况对程序并行性的影响变现为下列几种可能的执行次序。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a:t>
            </a:r>
            <a:r>
              <a:rPr lang="en-US" altLang="zh-CN" sz="2300" b="1" spc="300" dirty="0">
                <a:latin typeface="宋体" panose="02010600030101010101" pitchFamily="2" charset="-122"/>
                <a:ea typeface="宋体" panose="02010600030101010101" pitchFamily="2" charset="-122"/>
              </a:rPr>
              <a:t>1</a:t>
            </a:r>
            <a:r>
              <a:rPr lang="zh-CN" altLang="en-US" sz="2300" b="1" spc="300" dirty="0">
                <a:latin typeface="宋体" panose="02010600030101010101" pitchFamily="2" charset="-122"/>
                <a:ea typeface="宋体" panose="02010600030101010101" pitchFamily="2" charset="-122"/>
              </a:rPr>
              <a:t>）写</a:t>
            </a:r>
            <a:r>
              <a:rPr lang="en-US" altLang="zh-CN" sz="2300" b="1" spc="300" dirty="0">
                <a:latin typeface="宋体" panose="02010600030101010101" pitchFamily="2" charset="-122"/>
                <a:ea typeface="宋体" panose="02010600030101010101" pitchFamily="2" charset="-122"/>
              </a:rPr>
              <a:t>-</a:t>
            </a:r>
            <a:r>
              <a:rPr lang="zh-CN" altLang="en-US" sz="2300" b="1" spc="300" dirty="0">
                <a:latin typeface="宋体" panose="02010600030101010101" pitchFamily="2" charset="-122"/>
                <a:ea typeface="宋体" panose="02010600030101010101" pitchFamily="2" charset="-122"/>
              </a:rPr>
              <a:t>读串行次序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服从交换律时，虽仍需串行执行，但允许</a:t>
            </a: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执行的次序对换，这称为可交换串行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                      </a:t>
            </a:r>
            <a:r>
              <a:rPr lang="en-US" altLang="zh-CN" sz="2300" b="1" spc="300" dirty="0">
                <a:latin typeface="宋体" panose="02010600030101010101" pitchFamily="2" charset="-122"/>
                <a:ea typeface="宋体" panose="02010600030101010101" pitchFamily="2" charset="-122"/>
              </a:rPr>
              <a:t>P1  A=2*A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P2  A=3*A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a:t>
            </a:r>
            <a:r>
              <a:rPr lang="zh-CN" altLang="en-US" sz="2300" b="1" spc="300" dirty="0">
                <a:latin typeface="宋体" panose="02010600030101010101" pitchFamily="2" charset="-122"/>
                <a:ea typeface="宋体" panose="02010600030101010101" pitchFamily="2" charset="-122"/>
              </a:rPr>
              <a:t>为可交换串行；但</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                      </a:t>
            </a:r>
            <a:r>
              <a:rPr lang="en-US" altLang="zh-CN" sz="2300" b="1" spc="300" dirty="0">
                <a:latin typeface="宋体" panose="02010600030101010101" pitchFamily="2" charset="-122"/>
                <a:ea typeface="宋体" panose="02010600030101010101" pitchFamily="2" charset="-122"/>
              </a:rPr>
              <a:t>P1  A=B+1</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P2  A=A+1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a:t>
            </a:r>
            <a:r>
              <a:rPr lang="zh-CN" altLang="en-US" sz="2300" b="1" spc="300" dirty="0">
                <a:latin typeface="宋体" panose="02010600030101010101" pitchFamily="2" charset="-122"/>
                <a:ea typeface="宋体" panose="02010600030101010101" pitchFamily="2" charset="-122"/>
              </a:rPr>
              <a:t>就是不可交换串行的。</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）读</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写次序。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如果二程序段之间只包含第二种数据相关情形，则只须保持在先的语句先读，在后的语句后写的次序，便能既允许他们串行，也允许他们并行执行，但不允许交换次序。如</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A=B+D</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B=C+E</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303530" y="871220"/>
            <a:ext cx="11433175" cy="5631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3</a:t>
            </a:r>
            <a:r>
              <a:rPr lang="zh-CN" altLang="en-US" sz="2400" b="1" spc="300" dirty="0">
                <a:latin typeface="宋体" panose="02010600030101010101" pitchFamily="2" charset="-122"/>
                <a:ea typeface="宋体" panose="02010600030101010101" pitchFamily="2" charset="-122"/>
              </a:rPr>
              <a:t>）可并行次序。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如果程序的两段之间不存在任一种数据相关情况， 即无共同变量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A=B+C</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D=B+E</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(4</a:t>
            </a:r>
            <a:r>
              <a:rPr lang="zh-CN" altLang="en-US" sz="2400" b="1" spc="300" dirty="0">
                <a:latin typeface="宋体" panose="02010600030101010101" pitchFamily="2" charset="-122"/>
                <a:ea typeface="宋体" panose="02010600030101010101" pitchFamily="2" charset="-122"/>
              </a:rPr>
              <a:t>）必并行次序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如果两程序段的输入变量互为输出变量，则而这必须并行执行，而不允许串行执行。如</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B=A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两语句的左右变量互相交换，必须并行执行，且需保持读写完全同步。</a:t>
            </a:r>
            <a:r>
              <a:rPr lang="zh-CN" altLang="en-US" sz="2000" b="1" spc="300" dirty="0">
                <a:latin typeface="宋体" panose="02010600030101010101" pitchFamily="2" charset="-122"/>
                <a:ea typeface="宋体" panose="02010600030101010101" pitchFamily="2"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0997565" cy="5077460"/>
          </a:xfrm>
          <a:prstGeom prst="rect">
            <a:avLst/>
          </a:prstGeom>
          <a:noFill/>
        </p:spPr>
        <p:txBody>
          <a:bodyPr wrap="square">
            <a:spAutoFit/>
            <a:scene3d>
              <a:camera prst="orthographicFront"/>
              <a:lightRig rig="threePt" dir="t"/>
            </a:scene3d>
          </a:bodyPr>
          <a:lstStyle/>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程序的并行性被开发后，需要源程序和目标程序中有专门的语句和指令，以便具体描述这些并行关系。</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、高级语言中描述并行性的语句</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多处理机的高级语言可以是原高级语言的扩展，也可以是专门设计的新语言。  </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但是，他们都必须含有若干种描述程序并行性的语句。例如，</a:t>
            </a:r>
            <a:r>
              <a:rPr lang="en-US" altLang="zh-CN" sz="2400" b="1" spc="300" dirty="0" err="1">
                <a:latin typeface="宋体" panose="02010600030101010101" pitchFamily="2" charset="-122"/>
                <a:ea typeface="宋体" panose="02010600030101010101" pitchFamily="2" charset="-122"/>
              </a:rPr>
              <a:t>E.W.Dijkstra</a:t>
            </a:r>
            <a:r>
              <a:rPr lang="zh-CN" altLang="en-US" sz="2400" b="1" spc="300" dirty="0">
                <a:latin typeface="宋体" panose="02010600030101010101" pitchFamily="2" charset="-122"/>
                <a:ea typeface="宋体" panose="02010600030101010101" pitchFamily="2" charset="-122"/>
              </a:rPr>
              <a:t>的语言方案，是块结构语言的发展，它把所有可并行执行的语句或进程</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1</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2</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用</a:t>
            </a:r>
            <a:r>
              <a:rPr lang="en-US" altLang="zh-CN" sz="2400" b="1" spc="300" dirty="0" err="1">
                <a:latin typeface="宋体" panose="02010600030101010101" pitchFamily="2" charset="-122"/>
                <a:ea typeface="宋体" panose="02010600030101010101" pitchFamily="2" charset="-122"/>
              </a:rPr>
              <a:t>Cobegin-Coend</a:t>
            </a:r>
            <a:r>
              <a:rPr lang="zh-CN" altLang="en-US" sz="2400" b="1" spc="300" dirty="0">
                <a:latin typeface="宋体" panose="02010600030101010101" pitchFamily="2" charset="-122"/>
                <a:ea typeface="宋体" panose="02010600030101010101" pitchFamily="2" charset="-122"/>
              </a:rPr>
              <a:t>（或</a:t>
            </a:r>
            <a:r>
              <a:rPr lang="en-US" altLang="zh-CN" sz="2400" b="1" spc="300" dirty="0" err="1">
                <a:latin typeface="宋体" panose="02010600030101010101" pitchFamily="2" charset="-122"/>
                <a:ea typeface="宋体" panose="02010600030101010101" pitchFamily="2" charset="-122"/>
              </a:rPr>
              <a:t>Parbegin-Parend</a:t>
            </a:r>
            <a:r>
              <a:rPr lang="zh-CN" altLang="en-US" sz="2400" b="1" spc="300" dirty="0">
                <a:latin typeface="宋体" panose="02010600030101010101" pitchFamily="2" charset="-122"/>
                <a:ea typeface="宋体" panose="02010600030101010101" pitchFamily="2" charset="-122"/>
              </a:rPr>
              <a:t>）括起来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520065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如下例</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begin</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0</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1</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2</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n</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n+1</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在执行语句</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0</a:t>
            </a:r>
            <a:r>
              <a:rPr lang="zh-CN" altLang="en-US" sz="2400" b="1" spc="300" dirty="0">
                <a:latin typeface="宋体" panose="02010600030101010101" pitchFamily="2" charset="-122"/>
                <a:ea typeface="宋体" panose="02010600030101010101" pitchFamily="2" charset="-122"/>
              </a:rPr>
              <a:t>之后，开始</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个语句的并行执行，只有在他们全部都完成以后，才开始执行</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n+1</a:t>
            </a:r>
            <a:r>
              <a:rPr lang="zh-CN" altLang="en-US" sz="2400" b="1" spc="300" dirty="0">
                <a:latin typeface="宋体" panose="02010600030101010101" pitchFamily="2" charset="-122"/>
                <a:ea typeface="宋体" panose="02010600030101010101" pitchFamily="2" charset="-122"/>
              </a:rPr>
              <a:t>语句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5.6.3  </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407352" y="1166764"/>
            <a:ext cx="10125075" cy="439991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zh-CN" altLang="en-US" sz="2000" b="1" spc="300" dirty="0">
                <a:latin typeface="宋体" panose="02010600030101010101" pitchFamily="2" charset="-122"/>
                <a:ea typeface="宋体" panose="02010600030101010101" pitchFamily="2" charset="-122"/>
              </a:rPr>
              <a:t>并行语句也可以嵌套。例如：</a:t>
            </a:r>
          </a:p>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r>
              <a:rPr lang="en-US" altLang="zh-CN" sz="2000" b="1" spc="300" dirty="0">
                <a:latin typeface="宋体" panose="02010600030101010101" pitchFamily="2" charset="-122"/>
                <a:ea typeface="宋体" panose="02010600030101010101" pitchFamily="2" charset="-122"/>
              </a:rPr>
              <a:t>begin</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0</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1</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begin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2</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3</a:t>
            </a:r>
            <a:r>
              <a:rPr lang="en-US" altLang="zh-CN" sz="2000" b="1" spc="300" dirty="0">
                <a:latin typeface="宋体" panose="02010600030101010101" pitchFamily="2" charset="-122"/>
                <a:ea typeface="宋体" panose="02010600030101010101" pitchFamily="2" charset="-122"/>
              </a:rPr>
              <a:t>;S</a:t>
            </a:r>
            <a:r>
              <a:rPr lang="en-US" altLang="zh-CN" sz="2000" b="1" spc="300" baseline="-25000" dirty="0">
                <a:latin typeface="宋体" panose="02010600030101010101" pitchFamily="2" charset="-122"/>
                <a:ea typeface="宋体" panose="02010600030101010101" pitchFamily="2" charset="-122"/>
              </a:rPr>
              <a:t>4</a:t>
            </a:r>
            <a:r>
              <a:rPr lang="en-US" altLang="zh-CN" sz="2000" b="1" spc="300" dirty="0">
                <a:latin typeface="宋体" panose="02010600030101010101" pitchFamily="2" charset="-122"/>
                <a:ea typeface="宋体" panose="02010600030101010101" pitchFamily="2" charset="-122"/>
              </a:rPr>
              <a:t>;S</a:t>
            </a:r>
            <a:r>
              <a:rPr lang="en-US" altLang="zh-CN" sz="2000" b="1" spc="300" baseline="-25000" dirty="0">
                <a:latin typeface="宋体" panose="02010600030101010101" pitchFamily="2" charset="-122"/>
                <a:ea typeface="宋体" panose="02010600030101010101" pitchFamily="2" charset="-122"/>
              </a:rPr>
              <a:t>5</a:t>
            </a: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6</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7</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8</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a:t>
            </a:r>
          </a:p>
        </p:txBody>
      </p:sp>
      <p:pic>
        <p:nvPicPr>
          <p:cNvPr id="2" name="图片 205" descr="b539"/>
          <p:cNvPicPr>
            <a:picLocks noChangeAspect="1"/>
          </p:cNvPicPr>
          <p:nvPr/>
        </p:nvPicPr>
        <p:blipFill>
          <a:blip r:embed="rId3"/>
          <a:stretch>
            <a:fillRect/>
          </a:stretch>
        </p:blipFill>
        <p:spPr>
          <a:xfrm>
            <a:off x="6287135" y="720090"/>
            <a:ext cx="5412740" cy="3502660"/>
          </a:xfrm>
          <a:prstGeom prst="rect">
            <a:avLst/>
          </a:prstGeom>
          <a:noFill/>
          <a:ln w="9525">
            <a:noFill/>
          </a:ln>
        </p:spPr>
      </p:pic>
      <p:sp>
        <p:nvSpPr>
          <p:cNvPr id="102" name="文本框 101"/>
          <p:cNvSpPr txBox="1"/>
          <p:nvPr/>
        </p:nvSpPr>
        <p:spPr>
          <a:xfrm>
            <a:off x="7148830" y="4319905"/>
            <a:ext cx="5080000" cy="460375"/>
          </a:xfrm>
          <a:prstGeom prst="rect">
            <a:avLst/>
          </a:prstGeom>
          <a:noFill/>
          <a:ln w="9525">
            <a:noFill/>
          </a:ln>
        </p:spPr>
        <p:txBody>
          <a:bodyPr>
            <a:spAutoFit/>
          </a:bodyPr>
          <a:lstStyle/>
          <a:p>
            <a:pPr marL="0" indent="0"/>
            <a:r>
              <a:rPr lang="zh-CN" sz="2400" b="0">
                <a:latin typeface="宋体" panose="02010600030101010101" pitchFamily="2" charset="-122"/>
                <a:ea typeface="宋体" panose="02010600030101010101" pitchFamily="2" charset="-122"/>
              </a:rPr>
              <a:t>图</a:t>
            </a:r>
            <a:r>
              <a:rPr lang="en-US" sz="2400" b="0">
                <a:latin typeface="宋体" panose="02010600030101010101" pitchFamily="2" charset="-122"/>
                <a:ea typeface="宋体" panose="02010600030101010101" pitchFamily="2" charset="-122"/>
              </a:rPr>
              <a:t>5-67</a:t>
            </a:r>
            <a:r>
              <a:rPr lang="en-US" sz="2400" b="0">
                <a:latin typeface="Times New Roman" panose="02020603050405020304" pitchFamily="18" charset="0"/>
                <a:ea typeface="宋体" panose="02010600030101010101" pitchFamily="2" charset="-122"/>
              </a:rPr>
              <a:t>  </a:t>
            </a:r>
            <a:r>
              <a:rPr lang="zh-CN" sz="2400" b="0">
                <a:latin typeface="宋体" panose="02010600030101010101" pitchFamily="2" charset="-122"/>
                <a:ea typeface="宋体" panose="02010600030101010101" pitchFamily="2" charset="-122"/>
              </a:rPr>
              <a:t>嵌套并发进程</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1271250" cy="569277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dirty="0">
                <a:solidFill>
                  <a:srgbClr val="1B3868"/>
                </a:solidFill>
                <a:latin typeface="微软雅黑" panose="020B0503020204020204" pitchFamily="34" charset="-122"/>
                <a:ea typeface="微软雅黑" panose="020B0503020204020204" pitchFamily="34" charset="-122"/>
              </a:rPr>
              <a:t> </a:t>
            </a:r>
            <a:r>
              <a:rPr lang="en-US" altLang="zh-CN" sz="2800" b="1" dirty="0">
                <a:solidFill>
                  <a:srgbClr val="1B3868"/>
                </a:solidFill>
                <a:latin typeface="微软雅黑" panose="020B0503020204020204" pitchFamily="34" charset="-122"/>
                <a:ea typeface="微软雅黑" panose="020B0503020204020204" pitchFamily="34" charset="-122"/>
              </a:rPr>
              <a:t>2</a:t>
            </a:r>
            <a:r>
              <a:rPr lang="zh-CN" altLang="en-US" sz="2800" b="1" dirty="0">
                <a:solidFill>
                  <a:srgbClr val="1B3868"/>
                </a:solidFill>
                <a:latin typeface="微软雅黑" panose="020B0503020204020204" pitchFamily="34" charset="-122"/>
                <a:ea typeface="微软雅黑" panose="020B0503020204020204" pitchFamily="34" charset="-122"/>
              </a:rPr>
              <a:t>、并行编译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要编出算术表达式的并行程序可以依靠程序员掌握的并行算法，还可以依靠并行编译程序。有一些编译算法，可以直接从算术表达式产生能并行执行的目标程序。例如有下列表达式： </a:t>
            </a:r>
            <a:r>
              <a:rPr lang="en-US" altLang="zh-CN" sz="2400" b="1" spc="300" dirty="0">
                <a:latin typeface="宋体" panose="02010600030101010101" pitchFamily="2" charset="-122"/>
                <a:ea typeface="宋体" panose="02010600030101010101" pitchFamily="2" charset="-122"/>
              </a:rPr>
              <a:t>Z=E+A*B*C/D+F</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利用普通串行编译算法，产生三元指令组为</a:t>
            </a:r>
          </a:p>
          <a:p>
            <a:pPr fontAlgn="auto">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   *AB</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2   *1C</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3   /2D</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4   +3E</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5   +4F</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6   =5Z </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指令间均相关，需</a:t>
            </a:r>
            <a:r>
              <a:rPr lang="en-US" altLang="zh-CN" sz="2400" b="1" spc="300" dirty="0">
                <a:latin typeface="宋体" panose="02010600030101010101" pitchFamily="2" charset="-122"/>
                <a:ea typeface="宋体" panose="02010600030101010101" pitchFamily="2" charset="-122"/>
              </a:rPr>
              <a:t>5</a:t>
            </a:r>
            <a:r>
              <a:rPr lang="zh-CN" altLang="en-US" sz="2400" b="1" spc="300" dirty="0">
                <a:latin typeface="宋体" panose="02010600030101010101" pitchFamily="2" charset="-122"/>
                <a:ea typeface="宋体" panose="02010600030101010101" pitchFamily="2" charset="-122"/>
              </a:rPr>
              <a:t>级运算。 </a:t>
            </a:r>
          </a:p>
          <a:p>
            <a:pPr fontAlgn="auto">
              <a:spcBef>
                <a:spcPts val="0"/>
              </a:spcBef>
              <a:spcAft>
                <a:spcPts val="0"/>
              </a:spcAft>
              <a:buClr>
                <a:srgbClr val="1B3868"/>
              </a:buClr>
              <a:buFont typeface="Wingdings" panose="05000000000000000000" pitchFamily="2" charset="2"/>
              <a:buNone/>
              <a:defRPr/>
            </a:pPr>
            <a:endParaRPr sz="2400" b="1" spc="300"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如采用并行编译算法可得</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   *AB     2   /CD</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3   *12     4   +EF</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5   +34</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6   =5Z</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1</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为第一级；</a:t>
            </a:r>
            <a:r>
              <a:rPr lang="en-US" altLang="zh-CN" sz="2400" b="1" spc="300" dirty="0">
                <a:latin typeface="宋体" panose="02010600030101010101" pitchFamily="2" charset="-122"/>
                <a:ea typeface="宋体" panose="02010600030101010101" pitchFamily="2" charset="-122"/>
              </a:rPr>
              <a:t>3</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4</a:t>
            </a:r>
            <a:r>
              <a:rPr lang="zh-CN" altLang="en-US" sz="2400" b="1" spc="300" dirty="0">
                <a:latin typeface="宋体" panose="02010600030101010101" pitchFamily="2" charset="-122"/>
                <a:ea typeface="宋体" panose="02010600030101010101" pitchFamily="2" charset="-122"/>
              </a:rPr>
              <a:t>为第二级；</a:t>
            </a:r>
            <a:r>
              <a:rPr lang="en-US" altLang="zh-CN" sz="2400" b="1" spc="300" dirty="0">
                <a:latin typeface="宋体" panose="02010600030101010101" pitchFamily="2" charset="-122"/>
                <a:ea typeface="宋体" panose="02010600030101010101" pitchFamily="2" charset="-122"/>
              </a:rPr>
              <a:t>5</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6</a:t>
            </a:r>
            <a:r>
              <a:rPr lang="zh-CN" altLang="en-US" sz="2400" b="1" spc="300" dirty="0">
                <a:latin typeface="宋体" panose="02010600030101010101" pitchFamily="2" charset="-122"/>
                <a:ea typeface="宋体" panose="02010600030101010101" pitchFamily="2" charset="-122"/>
              </a:rPr>
              <a:t>为第三级；</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分配给两个处理机，只需三级运算。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并行处理的基本结构</a:t>
            </a:r>
          </a:p>
        </p:txBody>
      </p:sp>
      <p:sp>
        <p:nvSpPr>
          <p:cNvPr id="23" name="文本框 22"/>
          <p:cNvSpPr txBox="1"/>
          <p:nvPr/>
        </p:nvSpPr>
        <p:spPr>
          <a:xfrm>
            <a:off x="506413" y="1041400"/>
            <a:ext cx="11179175" cy="7077710"/>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3200" dirty="0">
                <a:latin typeface="宋体" panose="02010600030101010101" pitchFamily="2" charset="-122"/>
                <a:ea typeface="宋体" panose="02010600030101010101" pitchFamily="2" charset="-122"/>
                <a:sym typeface="+mn-ea"/>
              </a:rPr>
              <a:t>并行处理机也称SIMD计算机，因为它是用一个控制器（Control Unit，CU）控制多个处理单元（Processing Element，PE）构成的阵列，所以也称阵列处理机。</a:t>
            </a:r>
          </a:p>
          <a:p>
            <a:pPr fontAlgn="auto">
              <a:spcBef>
                <a:spcPts val="0"/>
              </a:spcBef>
              <a:spcAft>
                <a:spcPts val="0"/>
              </a:spcAft>
              <a:buClr>
                <a:srgbClr val="1B3868"/>
              </a:buClr>
              <a:buFont typeface="Wingdings" panose="05000000000000000000" pitchFamily="2" charset="2"/>
              <a:buNone/>
              <a:defRPr/>
            </a:pPr>
            <a:endParaRPr lang="zh-CN" altLang="en-US" sz="3200" dirty="0">
              <a:latin typeface="宋体" panose="02010600030101010101" pitchFamily="2" charset="-122"/>
              <a:ea typeface="宋体" panose="02010600030101010101" pitchFamily="2" charset="-122"/>
              <a:sym typeface="+mn-ea"/>
            </a:endParaRPr>
          </a:p>
          <a:p>
            <a:pPr fontAlgn="auto">
              <a:spcBef>
                <a:spcPts val="0"/>
              </a:spcBef>
              <a:spcAft>
                <a:spcPts val="0"/>
              </a:spcAft>
              <a:buClr>
                <a:srgbClr val="1B3868"/>
              </a:buClr>
              <a:buFont typeface="Wingdings" panose="05000000000000000000" pitchFamily="2" charset="2"/>
              <a:buNone/>
              <a:defRPr/>
            </a:pPr>
            <a:r>
              <a:rPr lang="en-US" altLang="zh-CN" sz="3200" dirty="0">
                <a:latin typeface="宋体" panose="02010600030101010101" pitchFamily="2" charset="-122"/>
                <a:ea typeface="宋体" panose="02010600030101010101" pitchFamily="2" charset="-122"/>
                <a:sym typeface="+mn-ea"/>
              </a:rPr>
              <a:t>S</a:t>
            </a:r>
            <a:r>
              <a:rPr lang="zh-CN" altLang="en-US" sz="3200" dirty="0">
                <a:latin typeface="宋体" panose="02010600030101010101" pitchFamily="2" charset="-122"/>
                <a:ea typeface="宋体" panose="02010600030101010101" pitchFamily="2" charset="-122"/>
                <a:sym typeface="+mn-ea"/>
              </a:rPr>
              <a:t>IMD计算机根据存储模块组成方式可有分布式和共享式两种</a:t>
            </a:r>
            <a:endParaRPr lang="zh-CN" altLang="en-US" sz="3200"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defRPr/>
            </a:pPr>
            <a:r>
              <a:rPr lang="zh-CN" altLang="en-US" sz="2400" spc="300" dirty="0">
                <a:latin typeface="宋体" panose="02010600030101010101" pitchFamily="2" charset="-122"/>
                <a:ea typeface="宋体" panose="02010600030101010101" pitchFamily="2" charset="-122"/>
              </a:rPr>
              <a:t>并行处理机的两种基本结构的共同特点：</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重复设置许多个同样的处理单元</a:t>
            </a:r>
            <a:r>
              <a:rPr lang="en-US" altLang="zh-CN" sz="2400" spc="300" dirty="0">
                <a:latin typeface="宋体" panose="02010600030101010101" pitchFamily="2" charset="-122"/>
                <a:ea typeface="宋体" panose="02010600030101010101" pitchFamily="2" charset="-122"/>
              </a:rPr>
              <a:t>PE</a:t>
            </a:r>
            <a:r>
              <a:rPr lang="zh-CN" altLang="en-US" sz="2400" spc="300" dirty="0">
                <a:latin typeface="宋体" panose="02010600030101010101" pitchFamily="2" charset="-122"/>
                <a:ea typeface="宋体" panose="02010600030101010101" pitchFamily="2" charset="-122"/>
              </a:rPr>
              <a:t>（</a:t>
            </a:r>
            <a:r>
              <a:rPr lang="en-US" altLang="zh-CN" sz="2400" spc="300" dirty="0">
                <a:latin typeface="宋体" panose="02010600030101010101" pitchFamily="2" charset="-122"/>
                <a:ea typeface="宋体" panose="02010600030101010101" pitchFamily="2" charset="-122"/>
              </a:rPr>
              <a:t>Process Element</a:t>
            </a:r>
            <a:r>
              <a:rPr lang="zh-CN" altLang="en-US" sz="2400" spc="300" dirty="0">
                <a:latin typeface="宋体" panose="02010600030101010101" pitchFamily="2" charset="-122"/>
                <a:ea typeface="宋体" panose="02010600030101010101" pitchFamily="2" charset="-122"/>
              </a:rPr>
              <a:t>）；</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由</a:t>
            </a:r>
            <a:r>
              <a:rPr lang="en-US" altLang="zh-CN" sz="2400" spc="300" dirty="0">
                <a:latin typeface="宋体" panose="02010600030101010101" pitchFamily="2" charset="-122"/>
                <a:ea typeface="宋体" panose="02010600030101010101" pitchFamily="2" charset="-122"/>
              </a:rPr>
              <a:t>ICN(Inter Connection Network)</a:t>
            </a:r>
            <a:r>
              <a:rPr lang="zh-CN" altLang="en-US" sz="2400" spc="300" dirty="0">
                <a:latin typeface="宋体" panose="02010600030101010101" pitchFamily="2" charset="-122"/>
                <a:ea typeface="宋体" panose="02010600030101010101" pitchFamily="2" charset="-122"/>
              </a:rPr>
              <a:t>按照一定的方式相互连接；</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在统一的控制部件</a:t>
            </a:r>
            <a:r>
              <a:rPr lang="en-US" altLang="zh-CN" sz="2400" spc="300" dirty="0">
                <a:latin typeface="宋体" panose="02010600030101010101" pitchFamily="2" charset="-122"/>
                <a:ea typeface="宋体" panose="02010600030101010101" pitchFamily="2" charset="-122"/>
              </a:rPr>
              <a:t>CU</a:t>
            </a:r>
            <a:r>
              <a:rPr lang="zh-CN" altLang="en-US" sz="2400" spc="300" dirty="0">
                <a:latin typeface="宋体" panose="02010600030101010101" pitchFamily="2" charset="-122"/>
                <a:ea typeface="宋体" panose="02010600030101010101" pitchFamily="2" charset="-122"/>
              </a:rPr>
              <a:t>（</a:t>
            </a:r>
            <a:r>
              <a:rPr lang="en-US" altLang="zh-CN" sz="2400" spc="300" dirty="0">
                <a:latin typeface="宋体" panose="02010600030101010101" pitchFamily="2" charset="-122"/>
                <a:ea typeface="宋体" panose="02010600030101010101" pitchFamily="2" charset="-122"/>
              </a:rPr>
              <a:t>Control Unit</a:t>
            </a:r>
            <a:r>
              <a:rPr lang="zh-CN" altLang="en-US" sz="2400" spc="300" dirty="0">
                <a:latin typeface="宋体" panose="02010600030101010101" pitchFamily="2" charset="-122"/>
                <a:ea typeface="宋体" panose="02010600030101010101" pitchFamily="2" charset="-122"/>
              </a:rPr>
              <a:t>）作用下；</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各</a:t>
            </a:r>
            <a:r>
              <a:rPr lang="en-US" altLang="zh-CN" sz="2400" spc="300" dirty="0">
                <a:latin typeface="宋体" panose="02010600030101010101" pitchFamily="2" charset="-122"/>
                <a:ea typeface="宋体" panose="02010600030101010101" pitchFamily="2" charset="-122"/>
              </a:rPr>
              <a:t>PE</a:t>
            </a:r>
            <a:r>
              <a:rPr lang="zh-CN" altLang="en-US" sz="2400" spc="300" dirty="0">
                <a:latin typeface="宋体" panose="02010600030101010101" pitchFamily="2" charset="-122"/>
                <a:ea typeface="宋体" panose="02010600030101010101" pitchFamily="2" charset="-122"/>
              </a:rPr>
              <a:t>对分配来的数据并行地完成同一条指令所规定的操作。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588963" y="1166764"/>
            <a:ext cx="10125075" cy="452310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dirty="0">
                <a:solidFill>
                  <a:srgbClr val="1B3868"/>
                </a:solidFill>
                <a:latin typeface="微软雅黑" panose="020B0503020204020204" pitchFamily="34" charset="-122"/>
                <a:ea typeface="微软雅黑" panose="020B0503020204020204" pitchFamily="34" charset="-122"/>
              </a:rPr>
              <a:t>3</a:t>
            </a:r>
            <a:r>
              <a:rPr lang="zh-CN" altLang="en-US" sz="2400" b="1" dirty="0">
                <a:solidFill>
                  <a:srgbClr val="1B3868"/>
                </a:solidFill>
                <a:latin typeface="微软雅黑" panose="020B0503020204020204" pitchFamily="34" charset="-122"/>
                <a:ea typeface="微软雅黑" panose="020B0503020204020204" pitchFamily="34" charset="-122"/>
              </a:rPr>
              <a:t>、描述程序并行性的指令</a:t>
            </a:r>
            <a:endParaRPr lang="zh-CN" altLang="en-US" sz="24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并行程序的执行是一个不断地进行并行性任务的派生和汇合的过程。派生是在一个任务执行的同时，派生出可与它并行的一个或多个任务，分配给不同的处理机完成。这些任务可以是互不相同的，执行时间也不一样，要等它们全部完成以后在汇合起来，进入后继任务。后继任务可以是单任务，也可以是新的并行任务。若是并行任务，则又开始派生和汇合过程。依次类推，直至整个程序结束。</a:t>
            </a:r>
            <a:r>
              <a:rPr lang="zh-CN" altLang="en-US" sz="2000" b="1" spc="300" dirty="0">
                <a:latin typeface="宋体" panose="02010600030101010101" pitchFamily="2" charset="-122"/>
                <a:ea typeface="宋体" panose="02010600030101010101" pitchFamily="2"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872490"/>
            <a:ext cx="11290935" cy="5631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在机器描述派生和汇合关系的并行控制指令通常用</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（派生）和</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（汇合）指令。</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指令格式</a:t>
            </a:r>
            <a:r>
              <a:rPr lang="en-US" altLang="zh-CN" sz="2400" b="1" spc="300" dirty="0">
                <a:latin typeface="宋体" panose="02010600030101010101" pitchFamily="2" charset="-122"/>
                <a:ea typeface="宋体" panose="02010600030101010101" pitchFamily="2" charset="-122"/>
              </a:rPr>
              <a:t>:FORK A</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功   能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在遇到</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指令时，执行该指令的原进程，并根据标记符</a:t>
            </a:r>
            <a:r>
              <a:rPr lang="en-US" altLang="zh-CN" sz="2400" b="1" spc="300" dirty="0">
                <a:latin typeface="宋体" panose="02010600030101010101" pitchFamily="2" charset="-122"/>
                <a:ea typeface="宋体" panose="02010600030101010101" pitchFamily="2" charset="-122"/>
              </a:rPr>
              <a:t>A</a:t>
            </a:r>
            <a:r>
              <a:rPr lang="zh-CN" altLang="en-US" sz="2400" b="1" spc="300" dirty="0">
                <a:latin typeface="宋体" panose="02010600030101010101" pitchFamily="2" charset="-122"/>
                <a:ea typeface="宋体" panose="02010600030101010101" pitchFamily="2" charset="-122"/>
              </a:rPr>
              <a:t>派生出该标记符所对应的新进程，即准备好启动新进程或恢复原来进程继续执行时的现场，若共享主存，则应该产生存储器指针，映像函数、访问权等信息。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 执行</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指令的原程序，继续在分配给它的处理机上运行。</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 将空闲处理机分配给</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指令派生的新进程，如果所有处理机均忙，则让新进程进入排队等待。 </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1433175" cy="5631180"/>
          </a:xfrm>
          <a:prstGeom prst="rect">
            <a:avLst/>
          </a:prstGeom>
          <a:noFill/>
        </p:spPr>
        <p:txBody>
          <a:bodyPr wrap="square">
            <a:spAutoFit/>
            <a:scene3d>
              <a:camera prst="orthographicFront"/>
              <a:lightRig rig="threePt" dir="t"/>
            </a:scene3d>
          </a:bodyPr>
          <a:lstStyle/>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指令格式：</a:t>
            </a:r>
            <a:r>
              <a:rPr lang="en-US" altLang="zh-CN" sz="2400" b="1" spc="300" dirty="0">
                <a:latin typeface="宋体" panose="02010600030101010101" pitchFamily="2" charset="-122"/>
                <a:ea typeface="宋体" panose="02010600030101010101" pitchFamily="2" charset="-122"/>
              </a:rPr>
              <a:t>JOIN N</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功   能：</a:t>
            </a:r>
          </a:p>
          <a:p>
            <a:pPr marL="0" indent="0" fontAlgn="auto">
              <a:lnSpc>
                <a:spcPct val="150000"/>
              </a:lnSpc>
              <a:spcBef>
                <a:spcPts val="0"/>
              </a:spcBef>
              <a:spcAft>
                <a:spcPts val="0"/>
              </a:spcAft>
              <a:buClr>
                <a:srgbClr val="1B3868"/>
              </a:buClr>
              <a:buNone/>
              <a:defRPr/>
            </a:pPr>
            <a:r>
              <a:rPr lang="en-US" altLang="zh-CN" sz="2400" b="1" spc="300" dirty="0">
                <a:latin typeface="宋体" panose="02010600030101010101" pitchFamily="2" charset="-122"/>
                <a:ea typeface="宋体" panose="02010600030101010101" pitchFamily="2" charset="-122"/>
              </a:rPr>
              <a:t>JOIN </a:t>
            </a:r>
            <a:r>
              <a:rPr lang="zh-CN" altLang="en-US" sz="2400" b="1" spc="300" dirty="0">
                <a:latin typeface="宋体" panose="02010600030101010101" pitchFamily="2" charset="-122"/>
                <a:ea typeface="宋体" panose="02010600030101010101" pitchFamily="2" charset="-122"/>
              </a:rPr>
              <a:t>指令有一个计数器，其初始值置为</a:t>
            </a:r>
            <a:r>
              <a:rPr lang="en-US" altLang="zh-CN" sz="2400" b="1" spc="300" dirty="0">
                <a:latin typeface="宋体" panose="02010600030101010101" pitchFamily="2" charset="-122"/>
                <a:ea typeface="宋体" panose="02010600030101010101" pitchFamily="2" charset="-122"/>
              </a:rPr>
              <a:t>0</a:t>
            </a:r>
            <a:r>
              <a:rPr lang="zh-CN" altLang="en-US" sz="2400" b="1" spc="300" dirty="0">
                <a:latin typeface="宋体" panose="02010600030101010101" pitchFamily="2" charset="-122"/>
                <a:ea typeface="宋体" panose="02010600030101010101" pitchFamily="2" charset="-122"/>
              </a:rPr>
              <a:t>，当执行</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指令时，计数器加上</a:t>
            </a:r>
            <a:r>
              <a:rPr lang="en-US" altLang="zh-CN" sz="2400" b="1" spc="3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，并与</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比较。</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sym typeface="+mn-ea"/>
              </a:rPr>
              <a:t>若计数器值小于</a:t>
            </a:r>
            <a:r>
              <a:rPr lang="en-US" altLang="zh-CN" sz="2400" b="1" spc="300" dirty="0">
                <a:latin typeface="宋体" panose="02010600030101010101" pitchFamily="2" charset="-122"/>
                <a:ea typeface="宋体" panose="02010600030101010101" pitchFamily="2" charset="-122"/>
                <a:sym typeface="+mn-ea"/>
              </a:rPr>
              <a:t>N</a:t>
            </a:r>
            <a:r>
              <a:rPr lang="zh-CN" altLang="en-US" sz="2400" b="1" spc="300" dirty="0">
                <a:latin typeface="宋体" panose="02010600030101010101" pitchFamily="2" charset="-122"/>
                <a:ea typeface="宋体" panose="02010600030101010101" pitchFamily="2" charset="-122"/>
                <a:sym typeface="+mn-ea"/>
              </a:rPr>
              <a:t>，则必须等待</a:t>
            </a:r>
            <a:r>
              <a:rPr lang="en-US" altLang="zh-CN" sz="2400" b="1" spc="300" dirty="0">
                <a:latin typeface="宋体" panose="02010600030101010101" pitchFamily="2" charset="-122"/>
                <a:ea typeface="宋体" panose="02010600030101010101" pitchFamily="2" charset="-122"/>
                <a:sym typeface="+mn-ea"/>
              </a:rPr>
              <a:t>N</a:t>
            </a:r>
            <a:r>
              <a:rPr lang="zh-CN" altLang="en-US" sz="2400" b="1" spc="300" dirty="0">
                <a:latin typeface="宋体" panose="02010600030101010101" pitchFamily="2" charset="-122"/>
                <a:ea typeface="宋体" panose="02010600030101010101" pitchFamily="2" charset="-122"/>
                <a:sym typeface="+mn-ea"/>
              </a:rPr>
              <a:t>个并行任务中尚未执行，或虽然执行但未结束的进程到达</a:t>
            </a:r>
            <a:r>
              <a:rPr lang="en-US" altLang="zh-CN" sz="2400" b="1" spc="300" dirty="0">
                <a:latin typeface="宋体" panose="02010600030101010101" pitchFamily="2" charset="-122"/>
                <a:ea typeface="宋体" panose="02010600030101010101" pitchFamily="2" charset="-122"/>
                <a:sym typeface="+mn-ea"/>
              </a:rPr>
              <a:t>JOIN</a:t>
            </a:r>
            <a:r>
              <a:rPr lang="zh-CN" altLang="en-US" sz="2400" b="1" spc="300" dirty="0">
                <a:latin typeface="宋体" panose="02010600030101010101" pitchFamily="2" charset="-122"/>
                <a:ea typeface="宋体" panose="02010600030101010101" pitchFamily="2" charset="-122"/>
                <a:sym typeface="+mn-ea"/>
              </a:rPr>
              <a:t>指令。现在执行</a:t>
            </a:r>
            <a:r>
              <a:rPr lang="en-US" altLang="zh-CN" sz="2400" b="1" spc="300" dirty="0">
                <a:latin typeface="宋体" panose="02010600030101010101" pitchFamily="2" charset="-122"/>
                <a:ea typeface="宋体" panose="02010600030101010101" pitchFamily="2" charset="-122"/>
                <a:sym typeface="+mn-ea"/>
              </a:rPr>
              <a:t>JOIN </a:t>
            </a:r>
            <a:r>
              <a:rPr lang="zh-CN" altLang="en-US" sz="2400" b="1" spc="300" dirty="0">
                <a:latin typeface="宋体" panose="02010600030101010101" pitchFamily="2" charset="-122"/>
                <a:ea typeface="宋体" panose="02010600030101010101" pitchFamily="2" charset="-122"/>
                <a:sym typeface="+mn-ea"/>
              </a:rPr>
              <a:t>指令的这个进程可以先结束，并把占用的处理机释放出来，分配给排队等待的其他任务。</a:t>
            </a:r>
            <a:endParaRPr lang="zh-CN" altLang="en-US" sz="2400" b="1" spc="300" dirty="0">
              <a:latin typeface="宋体" panose="02010600030101010101" pitchFamily="2" charset="-122"/>
              <a:ea typeface="宋体" panose="02010600030101010101" pitchFamily="2"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若比较结果表明计数器值等于</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，说明是执行中的第</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个进程经过</a:t>
            </a:r>
            <a:r>
              <a:rPr lang="en-US" altLang="zh-CN" sz="2400" b="1" spc="300" dirty="0">
                <a:latin typeface="宋体" panose="02010600030101010101" pitchFamily="2" charset="-122"/>
                <a:ea typeface="宋体" panose="02010600030101010101" pitchFamily="2" charset="-122"/>
              </a:rPr>
              <a:t>JOIN </a:t>
            </a:r>
            <a:r>
              <a:rPr lang="zh-CN" altLang="en-US" sz="2400" b="1" spc="300" dirty="0">
                <a:latin typeface="宋体" panose="02010600030101010101" pitchFamily="2" charset="-122"/>
                <a:ea typeface="宋体" panose="02010600030101010101" pitchFamily="2" charset="-122"/>
              </a:rPr>
              <a:t>指令，则允许该进程通过</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指令，在其所在处理机上继续执行后继指令。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5.6.3  </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332295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pt-BR" sz="2000" b="1" spc="300" dirty="0">
                <a:latin typeface="宋体" panose="02010600030101010101" pitchFamily="2" charset="-122"/>
                <a:ea typeface="宋体" panose="02010600030101010101" pitchFamily="2" charset="-122"/>
              </a:rPr>
              <a:t>例：</a:t>
            </a:r>
            <a:r>
              <a:rPr lang="pt-BR" altLang="zh-CN" sz="2000" b="1" spc="300" dirty="0">
                <a:latin typeface="宋体" panose="02010600030101010101" pitchFamily="2" charset="-122"/>
                <a:ea typeface="宋体" panose="02010600030101010101" pitchFamily="2" charset="-122"/>
              </a:rPr>
              <a:t>Z=E+A*B*C/D+F</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S1    G=A*B</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S2    H=C/D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S3    I=G*H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S4    J=E+F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S5    Z=I+J </a:t>
            </a:r>
          </a:p>
          <a:p>
            <a:pPr fontAlgn="auto">
              <a:lnSpc>
                <a:spcPct val="150000"/>
              </a:lnSpc>
              <a:spcBef>
                <a:spcPts val="0"/>
              </a:spcBef>
              <a:spcAft>
                <a:spcPts val="0"/>
              </a:spcAft>
              <a:buClr>
                <a:srgbClr val="1B3868"/>
              </a:buClr>
              <a:buFont typeface="Wingdings" panose="05000000000000000000" pitchFamily="2" charset="2"/>
              <a:buNone/>
              <a:defRPr/>
            </a:pPr>
            <a:endParaRPr lang="pt-BR" altLang="zh-CN" sz="2000" b="1" spc="300" dirty="0">
              <a:latin typeface="宋体" panose="02010600030101010101" pitchFamily="2" charset="-122"/>
              <a:ea typeface="宋体" panose="02010600030101010101" pitchFamily="2" charset="-122"/>
            </a:endParaRPr>
          </a:p>
        </p:txBody>
      </p:sp>
      <p:sp>
        <p:nvSpPr>
          <p:cNvPr id="2" name="文本框 1"/>
          <p:cNvSpPr txBox="1"/>
          <p:nvPr/>
        </p:nvSpPr>
        <p:spPr>
          <a:xfrm>
            <a:off x="3432175" y="1166495"/>
            <a:ext cx="5166360" cy="439991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利用</a:t>
            </a:r>
            <a:r>
              <a:rPr lang="en-US" altLang="zh-CN" sz="2000" b="1" spc="300" dirty="0">
                <a:latin typeface="宋体" panose="02010600030101010101" pitchFamily="2" charset="-122"/>
                <a:ea typeface="宋体" panose="02010600030101010101" pitchFamily="2" charset="-122"/>
              </a:rPr>
              <a:t>FORK</a:t>
            </a:r>
            <a:r>
              <a:rPr lang="zh-CN" altLang="en-US" sz="2000" b="1" spc="300" dirty="0">
                <a:latin typeface="宋体" panose="02010600030101010101" pitchFamily="2" charset="-122"/>
                <a:ea typeface="宋体" panose="02010600030101010101" pitchFamily="2" charset="-122"/>
              </a:rPr>
              <a:t>和</a:t>
            </a:r>
            <a:r>
              <a:rPr lang="en-US" altLang="zh-CN" sz="2000" b="1" spc="300" dirty="0">
                <a:latin typeface="宋体" panose="02010600030101010101" pitchFamily="2" charset="-122"/>
                <a:ea typeface="宋体" panose="02010600030101010101" pitchFamily="2" charset="-122"/>
              </a:rPr>
              <a:t>JOIN</a:t>
            </a:r>
            <a:r>
              <a:rPr lang="zh-CN" altLang="en-US" sz="2000" b="1" spc="300" dirty="0">
                <a:latin typeface="宋体" panose="02010600030101010101" pitchFamily="2" charset="-122"/>
                <a:ea typeface="宋体" panose="02010600030101010101" pitchFamily="2" charset="-122"/>
              </a:rPr>
              <a:t>编程：</a:t>
            </a:r>
          </a:p>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r>
              <a:rPr lang="en-US" altLang="zh-CN" sz="2000" b="1" spc="300" dirty="0">
                <a:latin typeface="宋体" panose="02010600030101010101" pitchFamily="2" charset="-122"/>
                <a:ea typeface="宋体" panose="02010600030101010101" pitchFamily="2" charset="-122"/>
              </a:rPr>
              <a:t>FORK S2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S1  G=A*B</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GOTO  S3</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S2  H=C/D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S3  FORK  S4</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I=G*H</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GOTO  S5</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S4  J=E+F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S5  Z=I+J </a:t>
            </a:r>
          </a:p>
        </p:txBody>
      </p:sp>
      <p:pic>
        <p:nvPicPr>
          <p:cNvPr id="3" name="图片 2"/>
          <p:cNvPicPr>
            <a:picLocks noChangeAspect="1"/>
          </p:cNvPicPr>
          <p:nvPr/>
        </p:nvPicPr>
        <p:blipFill>
          <a:blip r:embed="rId3"/>
          <a:stretch>
            <a:fillRect/>
          </a:stretch>
        </p:blipFill>
        <p:spPr>
          <a:xfrm>
            <a:off x="7533005" y="449580"/>
            <a:ext cx="3333115" cy="3262630"/>
          </a:xfrm>
          <a:prstGeom prst="rect">
            <a:avLst/>
          </a:prstGeom>
        </p:spPr>
      </p:pic>
      <p:pic>
        <p:nvPicPr>
          <p:cNvPr id="4" name="图片 3"/>
          <p:cNvPicPr>
            <a:picLocks noChangeAspect="1"/>
          </p:cNvPicPr>
          <p:nvPr/>
        </p:nvPicPr>
        <p:blipFill>
          <a:blip r:embed="rId4"/>
          <a:stretch>
            <a:fillRect/>
          </a:stretch>
        </p:blipFill>
        <p:spPr>
          <a:xfrm>
            <a:off x="6511925" y="3749040"/>
            <a:ext cx="5372100" cy="2700020"/>
          </a:xfrm>
          <a:prstGeom prst="rect">
            <a:avLst/>
          </a:prstGeom>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84</a:t>
            </a:fld>
            <a:endParaRPr lang="en-US" altLang="zh-CN"/>
          </a:p>
        </p:txBody>
      </p:sp>
      <p:sp>
        <p:nvSpPr>
          <p:cNvPr id="10" name="Text Box 4"/>
          <p:cNvSpPr txBox="1">
            <a:spLocks noChangeArrowheads="1"/>
          </p:cNvSpPr>
          <p:nvPr/>
        </p:nvSpPr>
        <p:spPr bwMode="auto">
          <a:xfrm>
            <a:off x="303530" y="1205865"/>
            <a:ext cx="10887075"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a:solidFill>
                  <a:schemeClr val="tx1"/>
                </a:solidFill>
                <a:latin typeface="宋体" panose="02010600030101010101" pitchFamily="2" charset="-122"/>
                <a:ea typeface="宋体" panose="02010600030101010101" pitchFamily="2" charset="-122"/>
                <a:sym typeface="+mn-ea"/>
              </a:rPr>
              <a:t>一、操作系统类型</a:t>
            </a:r>
          </a:p>
          <a:p>
            <a:endParaRPr sz="2800" b="1">
              <a:solidFill>
                <a:schemeClr val="tx1"/>
              </a:solidFill>
              <a:latin typeface="宋体" panose="02010600030101010101" pitchFamily="2" charset="-122"/>
              <a:ea typeface="宋体" panose="02010600030101010101" pitchFamily="2" charset="-122"/>
            </a:endParaRPr>
          </a:p>
          <a:p>
            <a:r>
              <a:rPr sz="2800" b="1">
                <a:solidFill>
                  <a:schemeClr val="tx1"/>
                </a:solidFill>
                <a:latin typeface="宋体" panose="02010600030101010101" pitchFamily="2" charset="-122"/>
                <a:ea typeface="宋体" panose="02010600030101010101" pitchFamily="2" charset="-122"/>
              </a:rPr>
              <a:t>（1）主从结构</a:t>
            </a:r>
          </a:p>
          <a:p>
            <a:r>
              <a:rPr sz="2800" b="1">
                <a:solidFill>
                  <a:schemeClr val="tx1"/>
                </a:solidFill>
                <a:latin typeface="宋体" panose="02010600030101010101" pitchFamily="2" charset="-122"/>
                <a:ea typeface="宋体" panose="02010600030101010101" pitchFamily="2" charset="-122"/>
              </a:rPr>
              <a:t>（</a:t>
            </a:r>
            <a:r>
              <a:rPr lang="en-US" sz="2800" b="1">
                <a:solidFill>
                  <a:schemeClr val="tx1"/>
                </a:solidFill>
                <a:latin typeface="宋体" panose="02010600030101010101" pitchFamily="2" charset="-122"/>
                <a:ea typeface="宋体" panose="02010600030101010101" pitchFamily="2" charset="-122"/>
              </a:rPr>
              <a:t>2</a:t>
            </a:r>
            <a:r>
              <a:rPr sz="2800" b="1">
                <a:solidFill>
                  <a:schemeClr val="tx1"/>
                </a:solidFill>
                <a:latin typeface="宋体" panose="02010600030101010101" pitchFamily="2" charset="-122"/>
                <a:ea typeface="宋体" panose="02010600030101010101" pitchFamily="2" charset="-122"/>
              </a:rPr>
              <a:t>）单独管理</a:t>
            </a:r>
          </a:p>
          <a:p>
            <a:r>
              <a:rPr sz="2800" b="1">
                <a:solidFill>
                  <a:schemeClr val="tx1"/>
                </a:solidFill>
                <a:latin typeface="宋体" panose="02010600030101010101" pitchFamily="2" charset="-122"/>
                <a:ea typeface="宋体" panose="02010600030101010101" pitchFamily="2" charset="-122"/>
              </a:rPr>
              <a:t>（</a:t>
            </a:r>
            <a:r>
              <a:rPr lang="en-US" sz="2800" b="1">
                <a:solidFill>
                  <a:schemeClr val="tx1"/>
                </a:solidFill>
                <a:latin typeface="宋体" panose="02010600030101010101" pitchFamily="2" charset="-122"/>
                <a:ea typeface="宋体" panose="02010600030101010101" pitchFamily="2" charset="-122"/>
              </a:rPr>
              <a:t>3</a:t>
            </a:r>
            <a:r>
              <a:rPr sz="2800" b="1">
                <a:solidFill>
                  <a:schemeClr val="tx1"/>
                </a:solidFill>
                <a:latin typeface="宋体" panose="02010600030101010101" pitchFamily="2" charset="-122"/>
                <a:ea typeface="宋体" panose="02010600030101010101" pitchFamily="2" charset="-122"/>
              </a:rPr>
              <a:t>）浮动管理控制，即对称控制方式。</a:t>
            </a:r>
          </a:p>
          <a:p>
            <a:endParaRPr sz="2800" b="1">
              <a:solidFill>
                <a:schemeClr val="tx1"/>
              </a:solidFill>
              <a:latin typeface="宋体" panose="02010600030101010101" pitchFamily="2" charset="-122"/>
              <a:ea typeface="宋体" panose="02010600030101010101" pitchFamily="2" charset="-122"/>
            </a:endParaRPr>
          </a:p>
          <a:p>
            <a:r>
              <a:rPr sz="2800" b="1">
                <a:solidFill>
                  <a:schemeClr val="tx1"/>
                </a:solidFill>
                <a:latin typeface="宋体" panose="02010600030101010101" pitchFamily="2" charset="-122"/>
                <a:ea typeface="宋体" panose="02010600030101010101" pitchFamily="2" charset="-122"/>
              </a:rPr>
              <a:t>主从方式简单，容易实现。把单处理机的分时操作系统进行适当扩充，就可设计出主从方式的操作系统。但是，它在控制使用系统资源方面的效率不高</a:t>
            </a:r>
            <a:r>
              <a:rPr lang="zh-CN" sz="2800" b="1">
                <a:solidFill>
                  <a:schemeClr val="tx1"/>
                </a:solidFill>
                <a:latin typeface="宋体" panose="02010600030101010101" pitchFamily="2" charset="-122"/>
                <a:ea typeface="宋体" panose="02010600030101010101" pitchFamily="2" charset="-122"/>
              </a:rPr>
              <a:t>。</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85</a:t>
            </a:fld>
            <a:endParaRPr lang="en-US" altLang="zh-CN"/>
          </a:p>
        </p:txBody>
      </p:sp>
      <p:sp>
        <p:nvSpPr>
          <p:cNvPr id="11" name="Text Box 5"/>
          <p:cNvSpPr txBox="1">
            <a:spLocks noChangeArrowheads="1"/>
          </p:cNvSpPr>
          <p:nvPr/>
        </p:nvSpPr>
        <p:spPr bwMode="auto">
          <a:xfrm>
            <a:off x="80645" y="969010"/>
            <a:ext cx="11879580" cy="569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（1）主从结构</a:t>
            </a:r>
          </a:p>
          <a:p>
            <a:endParaRPr lang="zh-CN" altLang="en-US"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① 由一台主处理机进行系统的集中控制。主处理机管理系统中所有处理机的状态，并对所有从处理机分配任务。操作系统只运行在主处理机上，它把从处理机视作可调度的资源。</a:t>
            </a:r>
          </a:p>
          <a:p>
            <a:r>
              <a:rPr lang="zh-CN" altLang="en-US" sz="2800" dirty="0">
                <a:latin typeface="宋体" panose="02010600030101010101" pitchFamily="2" charset="-122"/>
                <a:ea typeface="宋体" panose="02010600030101010101" pitchFamily="2" charset="-122"/>
              </a:rPr>
              <a:t>② 从处理机经过自陷（Trap）或管理调用指令向主处理机发出请求，主处理机中断当前程序，识别该请求并提供相应的服务。由于只有主处理机执行管理程序，所以它不需要也不必考虑重入问题，避免了系统控制表格的冲突和封锁等问题。</a:t>
            </a:r>
          </a:p>
          <a:p>
            <a:r>
              <a:rPr lang="zh-CN" altLang="en-US" sz="2800" dirty="0">
                <a:latin typeface="宋体" panose="02010600030101010101" pitchFamily="2" charset="-122"/>
                <a:ea typeface="宋体" panose="02010600030101010101" pitchFamily="2" charset="-122"/>
              </a:rPr>
              <a:t>③ 当主处理机出现故障时，整个系统崩溃，需要操作人员干预或重新启动。</a:t>
            </a:r>
          </a:p>
          <a:p>
            <a:r>
              <a:rPr lang="zh-CN" altLang="en-US" sz="2800" dirty="0">
                <a:latin typeface="宋体" panose="02010600030101010101" pitchFamily="2" charset="-122"/>
                <a:ea typeface="宋体" panose="02010600030101010101" pitchFamily="2" charset="-122"/>
              </a:rPr>
              <a:t>④ 系统的硬件和软件比较简单，不够灵活。</a:t>
            </a:r>
          </a:p>
          <a:p>
            <a:r>
              <a:rPr lang="zh-CN" altLang="en-US" sz="2800" dirty="0">
                <a:latin typeface="宋体" panose="02010600030101010101" pitchFamily="2" charset="-122"/>
                <a:ea typeface="宋体" panose="02010600030101010101" pitchFamily="2" charset="-122"/>
              </a:rPr>
              <a:t>⑤ 如果主处理机不能很快地为从处理机分配任务，从处理机可能长时间空闲，系统利用率会下降。</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86</a:t>
            </a:fld>
            <a:endParaRPr lang="en-US" altLang="zh-CN"/>
          </a:p>
        </p:txBody>
      </p:sp>
      <p:sp>
        <p:nvSpPr>
          <p:cNvPr id="11" name="Text Box 5"/>
          <p:cNvSpPr txBox="1">
            <a:spLocks noChangeArrowheads="1"/>
          </p:cNvSpPr>
          <p:nvPr/>
        </p:nvSpPr>
        <p:spPr bwMode="auto">
          <a:xfrm>
            <a:off x="486410" y="1045210"/>
            <a:ext cx="11473815"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a:t>
            </a:r>
            <a:r>
              <a:rPr lang="en-US" sz="2800">
                <a:latin typeface="宋体" panose="02010600030101010101" pitchFamily="2" charset="-122"/>
                <a:ea typeface="宋体" panose="02010600030101010101" pitchFamily="2" charset="-122"/>
                <a:sym typeface="+mn-ea"/>
              </a:rPr>
              <a:t>2</a:t>
            </a:r>
            <a:r>
              <a:rPr sz="2800">
                <a:latin typeface="宋体" panose="02010600030101010101" pitchFamily="2" charset="-122"/>
                <a:ea typeface="宋体" panose="02010600030101010101" pitchFamily="2" charset="-122"/>
                <a:sym typeface="+mn-ea"/>
              </a:rPr>
              <a:t>）单独管理方式</a:t>
            </a:r>
          </a:p>
          <a:p>
            <a:endParaRPr sz="2800">
              <a:latin typeface="宋体" panose="02010600030101010101" pitchFamily="2" charset="-122"/>
              <a:ea typeface="宋体" panose="02010600030101010101" pitchFamily="2" charset="-122"/>
              <a:sym typeface="+mn-ea"/>
            </a:endParaRPr>
          </a:p>
          <a:p>
            <a:r>
              <a:rPr lang="zh-CN" altLang="en-US" sz="2400" dirty="0">
                <a:latin typeface="宋体" panose="02010600030101010101" pitchFamily="2" charset="-122"/>
                <a:ea typeface="宋体" panose="02010600030101010101" pitchFamily="2" charset="-122"/>
              </a:rPr>
              <a:t>① 每个处理机均有一个独立的管理程序（操作系统的内核）在运行，即每一个处理机都有同一个内核的副本为其本身服务。</a:t>
            </a:r>
          </a:p>
          <a:p>
            <a:r>
              <a:rPr lang="zh-CN" altLang="en-US" sz="2400" dirty="0">
                <a:latin typeface="宋体" panose="02010600030101010101" pitchFamily="2" charset="-122"/>
                <a:ea typeface="宋体" panose="02010600030101010101" pitchFamily="2" charset="-122"/>
              </a:rPr>
              <a:t>② 由于处理机之间可交互作用，因此管理程序的某些代码必须是可重入的，或为了给其他处理机提供副本而必须重复设置。</a:t>
            </a:r>
          </a:p>
          <a:p>
            <a:r>
              <a:rPr lang="zh-CN" altLang="en-US" sz="2400" dirty="0">
                <a:latin typeface="宋体" panose="02010600030101010101" pitchFamily="2" charset="-122"/>
                <a:ea typeface="宋体" panose="02010600030101010101" pitchFamily="2" charset="-122"/>
              </a:rPr>
              <a:t>③ 每个管理程序都有一套自用表格，但仍有一些共享表格，从而带来共享表格访问冲突的问题，使进程调度的复杂性和开销增大，因此实现比较困难。</a:t>
            </a:r>
          </a:p>
          <a:p>
            <a:r>
              <a:rPr lang="zh-CN" altLang="en-US" sz="2400" dirty="0">
                <a:latin typeface="宋体" panose="02010600030101010101" pitchFamily="2" charset="-122"/>
                <a:ea typeface="宋体" panose="02010600030101010101" pitchFamily="2" charset="-122"/>
              </a:rPr>
              <a:t>④ 适应分布处理模块化结构的特点，减少了对控制专用处理机的需求，有较高的可靠性和系统利用率。</a:t>
            </a:r>
          </a:p>
          <a:p>
            <a:r>
              <a:rPr lang="zh-CN" altLang="en-US" sz="2400" dirty="0">
                <a:latin typeface="宋体" panose="02010600030101010101" pitchFamily="2" charset="-122"/>
                <a:ea typeface="宋体" panose="02010600030101010101" pitchFamily="2" charset="-122"/>
              </a:rPr>
              <a:t>⑤ 每个处理机有自己的I/O设备和文件，因此整个系统的I/O结构有变动时，需要人工干预。</a:t>
            </a:r>
          </a:p>
          <a:p>
            <a:r>
              <a:rPr lang="zh-CN" altLang="en-US" sz="2400" dirty="0">
                <a:latin typeface="宋体" panose="02010600030101010101" pitchFamily="2" charset="-122"/>
                <a:ea typeface="宋体" panose="02010600030101010101" pitchFamily="2" charset="-122"/>
              </a:rPr>
              <a:t>⑥ 由几台处理机共同负担整个系统的控制，所以当出现故障时，自动启动一台出故障的处理机相当困难，需要人工干预。</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87</a:t>
            </a:fld>
            <a:endParaRPr lang="en-US" altLang="zh-CN"/>
          </a:p>
        </p:txBody>
      </p:sp>
      <p:sp>
        <p:nvSpPr>
          <p:cNvPr id="11" name="Text Box 5"/>
          <p:cNvSpPr txBox="1">
            <a:spLocks noChangeArrowheads="1"/>
          </p:cNvSpPr>
          <p:nvPr/>
        </p:nvSpPr>
        <p:spPr bwMode="auto">
          <a:xfrm>
            <a:off x="486410" y="1045210"/>
            <a:ext cx="11473815" cy="50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（3）浮动管理控制方式</a:t>
            </a:r>
          </a:p>
          <a:p>
            <a:endParaRPr sz="2800">
              <a:latin typeface="宋体" panose="02010600030101010101" pitchFamily="2" charset="-122"/>
              <a:ea typeface="宋体" panose="02010600030101010101" pitchFamily="2" charset="-122"/>
              <a:sym typeface="+mn-ea"/>
            </a:endParaRPr>
          </a:p>
          <a:p>
            <a:r>
              <a:rPr lang="zh-CN" altLang="en-US" sz="2400" dirty="0">
                <a:latin typeface="宋体" panose="02010600030101010101" pitchFamily="2" charset="-122"/>
                <a:ea typeface="宋体" panose="02010600030101010101" pitchFamily="2" charset="-122"/>
              </a:rPr>
              <a:t>① 它属于上述两种方式的折中。“主处理机”可以从一台处理机向另一台处理机浮动，主控制程序也可以转移，或者几个处理机同时执行管理程序。担任主处理机的时间也不固定。</a:t>
            </a:r>
          </a:p>
          <a:p>
            <a:r>
              <a:rPr lang="zh-CN" altLang="en-US" sz="2400" dirty="0">
                <a:latin typeface="宋体" panose="02010600030101010101" pitchFamily="2" charset="-122"/>
                <a:ea typeface="宋体" panose="02010600030101010101" pitchFamily="2" charset="-122"/>
              </a:rPr>
              <a:t>② 该方式可使各类资源的工作负载比较平衡。</a:t>
            </a:r>
          </a:p>
          <a:p>
            <a:r>
              <a:rPr lang="zh-CN" altLang="en-US" sz="2400" dirty="0">
                <a:latin typeface="宋体" panose="02010600030101010101" pitchFamily="2" charset="-122"/>
                <a:ea typeface="宋体" panose="02010600030101010101" pitchFamily="2" charset="-122"/>
              </a:rPr>
              <a:t>③ 通过静态设置或动态控制的优先级，安排服务请求的次序。</a:t>
            </a:r>
          </a:p>
          <a:p>
            <a:r>
              <a:rPr lang="zh-CN" altLang="en-US" sz="2400" dirty="0">
                <a:latin typeface="宋体" panose="02010600030101010101" pitchFamily="2" charset="-122"/>
                <a:ea typeface="宋体" panose="02010600030101010101" pitchFamily="2" charset="-122"/>
              </a:rPr>
              <a:t>④ 由于若干处理机可以同时执行同一个服务程序，因此管理程序的大多数代码必须是可重入的。</a:t>
            </a:r>
          </a:p>
          <a:p>
            <a:r>
              <a:rPr lang="zh-CN" altLang="en-US" sz="2400" dirty="0">
                <a:latin typeface="宋体" panose="02010600030101010101" pitchFamily="2" charset="-122"/>
                <a:ea typeface="宋体" panose="02010600030101010101" pitchFamily="2" charset="-122"/>
              </a:rPr>
              <a:t>⑤ 由于存在多个管理程序，所以表格访问冲突和表格封锁延迟是不可避免的，因此必须保护系统的完整性。</a:t>
            </a:r>
          </a:p>
          <a:p>
            <a:r>
              <a:rPr lang="zh-CN" altLang="en-US" sz="2400" dirty="0">
                <a:latin typeface="宋体" panose="02010600030101010101" pitchFamily="2" charset="-122"/>
                <a:ea typeface="宋体" panose="02010600030101010101" pitchFamily="2" charset="-122"/>
              </a:rPr>
              <a:t>⑥ 该方式在硬件和可靠性上具有单独管理方式的优点，而在操作系统的复杂性和经济性上则接近于主从方式。</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88</a:t>
            </a:fld>
            <a:endParaRPr lang="en-US" altLang="zh-CN"/>
          </a:p>
        </p:txBody>
      </p:sp>
      <p:sp>
        <p:nvSpPr>
          <p:cNvPr id="10" name="Text Box 4"/>
          <p:cNvSpPr txBox="1">
            <a:spLocks noChangeArrowheads="1"/>
          </p:cNvSpPr>
          <p:nvPr/>
        </p:nvSpPr>
        <p:spPr bwMode="auto">
          <a:xfrm>
            <a:off x="303530" y="1205865"/>
            <a:ext cx="1088707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2．资源分配和进程调度</a:t>
            </a:r>
          </a:p>
          <a:p>
            <a:endParaRPr lang="zh-CN" altLang="en-US" sz="2800">
              <a:solidFill>
                <a:schemeClr val="tx1"/>
              </a:solidFill>
              <a:latin typeface="宋体" panose="02010600030101010101" pitchFamily="2" charset="-122"/>
              <a:ea typeface="宋体" panose="02010600030101010101" pitchFamily="2" charset="-122"/>
              <a:sym typeface="+mn-ea"/>
            </a:endParaRP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资源分配和进程调度是决定多处理机系统效率的关键。对多处理机而言，资源分配的核心问题是处理机分配。按进程提出的要求分配处理机是进程调度的主要内容。将处理机、内存、I/O通道等各种资源放在一个公共的资源池里，由多个进程共享，达到设备的高使用率和处理机的负载平衡。</a:t>
            </a: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进程控制主要指进程切换。进程状态有4种：运行（执行）、挂起（封锁）、等待和就绪。</a:t>
            </a: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进程状态的切换需要信号控制，表现为有关的操作系统原语，它是程序调度的主要组成部分。</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89</a:t>
            </a:fld>
            <a:endParaRPr lang="en-US" altLang="zh-CN"/>
          </a:p>
        </p:txBody>
      </p:sp>
      <p:sp>
        <p:nvSpPr>
          <p:cNvPr id="10" name="Text Box 4"/>
          <p:cNvSpPr txBox="1">
            <a:spLocks noChangeArrowheads="1"/>
          </p:cNvSpPr>
          <p:nvPr/>
        </p:nvSpPr>
        <p:spPr bwMode="auto">
          <a:xfrm>
            <a:off x="303530" y="1205865"/>
            <a:ext cx="10887075"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造成死锁有下列4个必要条件：</a:t>
            </a:r>
          </a:p>
          <a:p>
            <a:endParaRPr lang="zh-CN" altLang="en-US" sz="2800">
              <a:solidFill>
                <a:schemeClr val="tx1"/>
              </a:solidFill>
              <a:latin typeface="宋体" panose="02010600030101010101" pitchFamily="2" charset="-122"/>
              <a:ea typeface="宋体" panose="02010600030101010101" pitchFamily="2" charset="-122"/>
              <a:sym typeface="+mn-ea"/>
            </a:endParaRPr>
          </a:p>
          <a:p>
            <a:r>
              <a:rPr lang="zh-CN" altLang="en-US" sz="2800">
                <a:solidFill>
                  <a:schemeClr val="tx1"/>
                </a:solidFill>
                <a:latin typeface="宋体" panose="02010600030101010101" pitchFamily="2" charset="-122"/>
                <a:ea typeface="宋体" panose="02010600030101010101" pitchFamily="2" charset="-122"/>
                <a:sym typeface="+mn-ea"/>
              </a:rPr>
              <a:t>① 进程排他性地占有某些系统资源。</a:t>
            </a:r>
          </a:p>
          <a:p>
            <a:r>
              <a:rPr lang="zh-CN" altLang="en-US" sz="2800">
                <a:solidFill>
                  <a:schemeClr val="tx1"/>
                </a:solidFill>
                <a:latin typeface="宋体" panose="02010600030101010101" pitchFamily="2" charset="-122"/>
                <a:ea typeface="宋体" panose="02010600030101010101" pitchFamily="2" charset="-122"/>
                <a:sym typeface="+mn-ea"/>
              </a:rPr>
              <a:t>② 当进程因对资源的进一步要求被拒绝而挂起时，已占用资源仍不释放。</a:t>
            </a:r>
          </a:p>
          <a:p>
            <a:r>
              <a:rPr lang="zh-CN" altLang="en-US" sz="2800">
                <a:solidFill>
                  <a:schemeClr val="tx1"/>
                </a:solidFill>
                <a:latin typeface="宋体" panose="02010600030101010101" pitchFamily="2" charset="-122"/>
                <a:ea typeface="宋体" panose="02010600030101010101" pitchFamily="2" charset="-122"/>
                <a:sym typeface="+mn-ea"/>
              </a:rPr>
              <a:t>③ 不能预先分配资源。</a:t>
            </a:r>
          </a:p>
          <a:p>
            <a:r>
              <a:rPr lang="zh-CN" altLang="en-US" sz="2800">
                <a:solidFill>
                  <a:schemeClr val="tx1"/>
                </a:solidFill>
                <a:latin typeface="宋体" panose="02010600030101010101" pitchFamily="2" charset="-122"/>
                <a:ea typeface="宋体" panose="02010600030101010101" pitchFamily="2" charset="-122"/>
                <a:sym typeface="+mn-ea"/>
              </a:rPr>
              <a:t>④ 资源占用状况出现死循环。</a:t>
            </a:r>
          </a:p>
          <a:p>
            <a:endParaRPr lang="zh-CN" altLang="en-US" sz="280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2022/3/5</a:t>
            </a:fld>
            <a:endParaRPr lang="en-US" altLang="zh-CN"/>
          </a:p>
        </p:txBody>
      </p:sp>
      <p:sp>
        <p:nvSpPr>
          <p:cNvPr id="13" name="Text Box 3"/>
          <p:cNvSpPr txBox="1">
            <a:spLocks noChangeArrowheads="1"/>
          </p:cNvSpPr>
          <p:nvPr/>
        </p:nvSpPr>
        <p:spPr bwMode="auto">
          <a:xfrm>
            <a:off x="374650" y="1278890"/>
            <a:ext cx="4876800"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分布式存储器结构的SIMD计算机</a:t>
            </a:r>
            <a:r>
              <a:rPr lang="zh-CN" sz="2800" dirty="0">
                <a:latin typeface="宋体" panose="02010600030101010101" pitchFamily="2" charset="-122"/>
                <a:ea typeface="宋体" panose="02010600030101010101" pitchFamily="2" charset="-122"/>
              </a:rPr>
              <a:t>：</a:t>
            </a:r>
          </a:p>
          <a:p>
            <a:r>
              <a:rPr lang="zh-CN" sz="2800" dirty="0">
                <a:latin typeface="宋体" panose="02010600030101010101" pitchFamily="2" charset="-122"/>
                <a:ea typeface="宋体" panose="02010600030101010101" pitchFamily="2" charset="-122"/>
              </a:rPr>
              <a:t>有</a:t>
            </a:r>
            <a:r>
              <a:rPr sz="2800" dirty="0">
                <a:latin typeface="宋体" panose="02010600030101010101" pitchFamily="2" charset="-122"/>
                <a:ea typeface="宋体" panose="02010600030101010101" pitchFamily="2" charset="-122"/>
              </a:rPr>
              <a:t>重复设置的多个同样的PE，通过互连网络以一定方式相互连接。每个PE有各自的本地存储器（Local Memory，LM），在一个阵列控制器控制下，实现并行操作。</a:t>
            </a:r>
          </a:p>
        </p:txBody>
      </p:sp>
      <p:pic>
        <p:nvPicPr>
          <p:cNvPr id="100" name="图片 99"/>
          <p:cNvPicPr/>
          <p:nvPr/>
        </p:nvPicPr>
        <p:blipFill>
          <a:blip r:embed="rId3"/>
          <a:stretch>
            <a:fillRect/>
          </a:stretch>
        </p:blipFill>
        <p:spPr>
          <a:xfrm>
            <a:off x="5252085" y="1227455"/>
            <a:ext cx="6758305" cy="4708525"/>
          </a:xfrm>
          <a:prstGeom prst="rect">
            <a:avLst/>
          </a:prstGeom>
          <a:noFill/>
          <a:ln w="9525">
            <a:noFill/>
          </a:ln>
        </p:spPr>
      </p:pic>
      <p:sp>
        <p:nvSpPr>
          <p:cNvPr id="101" name="文本框 100"/>
          <p:cNvSpPr txBox="1"/>
          <p:nvPr/>
        </p:nvSpPr>
        <p:spPr>
          <a:xfrm>
            <a:off x="5115560" y="5765165"/>
            <a:ext cx="6894830"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5-3  </a:t>
            </a:r>
            <a:r>
              <a:rPr lang="zh-CN" sz="2400" b="0">
                <a:latin typeface="宋体" panose="02010600030101010101" pitchFamily="2" charset="-122"/>
                <a:ea typeface="宋体" panose="02010600030101010101" pitchFamily="2" charset="-122"/>
                <a:cs typeface="新宋体" panose="02010609030101010101" charset="-122"/>
              </a:rPr>
              <a:t>分布式存储器结构的</a:t>
            </a:r>
            <a:r>
              <a:rPr lang="en-US" sz="2400" b="0">
                <a:latin typeface="Times New Roman" panose="02020603050405020304" pitchFamily="18" charset="0"/>
                <a:ea typeface="宋体" panose="02010600030101010101" pitchFamily="2" charset="-122"/>
                <a:cs typeface="新宋体" panose="02010609030101010101" charset="-122"/>
              </a:rPr>
              <a:t>SIMD</a:t>
            </a:r>
            <a:r>
              <a:rPr lang="zh-CN" sz="2400" b="0">
                <a:latin typeface="宋体" panose="02010600030101010101" pitchFamily="2" charset="-122"/>
                <a:ea typeface="宋体" panose="02010600030101010101" pitchFamily="2" charset="-122"/>
                <a:cs typeface="新宋体" panose="02010609030101010101" charset="-122"/>
              </a:rPr>
              <a:t>计算机</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2022/3/5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90</a:t>
            </a:fld>
            <a:endParaRPr lang="en-US" altLang="zh-CN"/>
          </a:p>
        </p:txBody>
      </p:sp>
      <p:sp>
        <p:nvSpPr>
          <p:cNvPr id="10" name="Text Box 4"/>
          <p:cNvSpPr txBox="1">
            <a:spLocks noChangeArrowheads="1"/>
          </p:cNvSpPr>
          <p:nvPr/>
        </p:nvSpPr>
        <p:spPr bwMode="auto">
          <a:xfrm>
            <a:off x="303530" y="1205865"/>
            <a:ext cx="1088707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防止死锁：</a:t>
            </a:r>
          </a:p>
          <a:p>
            <a:endParaRPr lang="zh-CN" altLang="en-US" sz="2800">
              <a:solidFill>
                <a:schemeClr val="tx1"/>
              </a:solidFill>
              <a:latin typeface="宋体" panose="02010600030101010101" pitchFamily="2" charset="-122"/>
              <a:ea typeface="宋体" panose="02010600030101010101" pitchFamily="2" charset="-122"/>
              <a:sym typeface="+mn-ea"/>
            </a:endParaRPr>
          </a:p>
          <a:p>
            <a:r>
              <a:rPr lang="zh-CN" altLang="en-US" sz="2800">
                <a:solidFill>
                  <a:schemeClr val="tx1"/>
                </a:solidFill>
                <a:latin typeface="宋体" panose="02010600030101010101" pitchFamily="2" charset="-122"/>
                <a:ea typeface="宋体" panose="02010600030101010101" pitchFamily="2" charset="-122"/>
                <a:sym typeface="+mn-ea"/>
              </a:rPr>
              <a:t>① 进程挂起后，强制其放弃已占用资源，等苏醒后再重新申请。</a:t>
            </a:r>
          </a:p>
          <a:p>
            <a:r>
              <a:rPr lang="zh-CN" altLang="en-US" sz="2800">
                <a:solidFill>
                  <a:schemeClr val="tx1"/>
                </a:solidFill>
                <a:latin typeface="宋体" panose="02010600030101010101" pitchFamily="2" charset="-122"/>
                <a:ea typeface="宋体" panose="02010600030101010101" pitchFamily="2" charset="-122"/>
                <a:sym typeface="+mn-ea"/>
              </a:rPr>
              <a:t>② 进程必须对所需的全部资源一次性提出申请，在未满足时不占有任何资源，一旦满足，在整个运行期间抓住不放。</a:t>
            </a:r>
          </a:p>
          <a:p>
            <a:r>
              <a:rPr lang="zh-CN" altLang="en-US" sz="2800">
                <a:solidFill>
                  <a:schemeClr val="tx1"/>
                </a:solidFill>
                <a:latin typeface="宋体" panose="02010600030101010101" pitchFamily="2" charset="-122"/>
                <a:ea typeface="宋体" panose="02010600030101010101" pitchFamily="2" charset="-122"/>
                <a:sym typeface="+mn-ea"/>
              </a:rPr>
              <a:t>③ 在进程需要多种资源的情况下，对资源规定一个固定次序，各进程按此次序先后提出申请，以避免几个进程同时要求某资源而出现死循环。</a:t>
            </a:r>
          </a:p>
          <a:p>
            <a:r>
              <a:rPr lang="zh-CN" altLang="en-US" sz="2800">
                <a:solidFill>
                  <a:schemeClr val="tx1"/>
                </a:solidFill>
                <a:latin typeface="宋体" panose="02010600030101010101" pitchFamily="2" charset="-122"/>
                <a:ea typeface="宋体" panose="02010600030101010101" pitchFamily="2" charset="-122"/>
                <a:sym typeface="+mn-ea"/>
              </a:rPr>
              <a:t>④ 把系统可用资源数、各进程一次需用的最大资源数以及每个时刻实际分配的资源数列成表。在进程提出资源申请时，由操作系统核算满足它的需求（已登记在表内）是否会造成系统死锁。</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5.7 </a:t>
            </a:r>
            <a:r>
              <a:rPr lang="zh-CN" altLang="en-US" dirty="0"/>
              <a:t>多处理机系统实例</a:t>
            </a:r>
          </a:p>
        </p:txBody>
      </p:sp>
    </p:spTree>
  </p:cSld>
  <p:clrMapOvr>
    <a:masterClrMapping/>
  </p:clrMapOvr>
  <p:transition spd="slow">
    <p:circl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5.7.1  </a:t>
            </a:r>
            <a:r>
              <a:rPr kumimoji="0"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C*m多处理机</a:t>
            </a:r>
          </a:p>
        </p:txBody>
      </p:sp>
      <p:sp>
        <p:nvSpPr>
          <p:cNvPr id="23" name="文本框 22"/>
          <p:cNvSpPr txBox="1"/>
          <p:nvPr/>
        </p:nvSpPr>
        <p:spPr>
          <a:xfrm>
            <a:off x="303213" y="1166764"/>
            <a:ext cx="10125075" cy="5077460"/>
          </a:xfrm>
          <a:prstGeom prst="rect">
            <a:avLst/>
          </a:prstGeom>
          <a:noFill/>
        </p:spPr>
        <p:txBody>
          <a:bodyPr>
            <a:spAutoFit/>
            <a:scene3d>
              <a:camera prst="orthographicFront"/>
              <a:lightRig rig="threePt" dir="t"/>
            </a:scene3d>
          </a:bodyPr>
          <a:lstStyle/>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b="1" spc="300" dirty="0">
                <a:latin typeface="宋体" panose="02010600030101010101" pitchFamily="2" charset="-122"/>
                <a:ea typeface="宋体" panose="02010600030101010101" pitchFamily="2" charset="-122"/>
              </a:rPr>
              <a:t>C*m</a:t>
            </a:r>
            <a:r>
              <a:rPr lang="zh-CN" altLang="en-US" sz="2400" b="1" spc="300" dirty="0">
                <a:latin typeface="宋体" panose="02010600030101010101" pitchFamily="2" charset="-122"/>
                <a:ea typeface="宋体" panose="02010600030101010101" pitchFamily="2" charset="-122"/>
              </a:rPr>
              <a:t>多处理机是美国</a:t>
            </a:r>
            <a:r>
              <a:rPr lang="en-US" altLang="zh-CN" sz="2400" b="1" spc="300" dirty="0" err="1">
                <a:latin typeface="宋体" panose="02010600030101010101" pitchFamily="2" charset="-122"/>
                <a:ea typeface="宋体" panose="02010600030101010101" pitchFamily="2" charset="-122"/>
              </a:rPr>
              <a:t>Carnegin</a:t>
            </a:r>
            <a:r>
              <a:rPr lang="en-US" altLang="zh-CN" sz="2400" b="1" spc="300" dirty="0">
                <a:latin typeface="宋体" panose="02010600030101010101" pitchFamily="2" charset="-122"/>
                <a:ea typeface="宋体" panose="02010600030101010101" pitchFamily="2" charset="-122"/>
              </a:rPr>
              <a:t> Mellon</a:t>
            </a:r>
            <a:r>
              <a:rPr lang="zh-CN" altLang="en-US" sz="2400" b="1" spc="300" dirty="0">
                <a:latin typeface="宋体" panose="02010600030101010101" pitchFamily="2" charset="-122"/>
                <a:ea typeface="宋体" panose="02010600030101010101" pitchFamily="2" charset="-122"/>
              </a:rPr>
              <a:t>大学研制，</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共包括</a:t>
            </a:r>
            <a:r>
              <a:rPr lang="en-US" altLang="zh-CN" sz="2400" b="1" spc="300" dirty="0">
                <a:latin typeface="宋体" panose="02010600030101010101" pitchFamily="2" charset="-122"/>
                <a:ea typeface="宋体" panose="02010600030101010101" pitchFamily="2" charset="-122"/>
              </a:rPr>
              <a:t>50</a:t>
            </a:r>
            <a:r>
              <a:rPr lang="zh-CN" altLang="en-US" sz="2400" b="1" spc="300" dirty="0">
                <a:latin typeface="宋体" panose="02010600030101010101" pitchFamily="2" charset="-122"/>
                <a:ea typeface="宋体" panose="02010600030101010101" pitchFamily="2" charset="-122"/>
              </a:rPr>
              <a:t>台</a:t>
            </a:r>
            <a:r>
              <a:rPr lang="en-US" altLang="zh-CN" sz="2400" b="1" spc="300" dirty="0">
                <a:latin typeface="宋体" panose="02010600030101010101" pitchFamily="2" charset="-122"/>
                <a:ea typeface="宋体" panose="02010600030101010101" pitchFamily="2" charset="-122"/>
              </a:rPr>
              <a:t>DEC LSI-11</a:t>
            </a:r>
            <a:r>
              <a:rPr lang="zh-CN" altLang="en-US" sz="2400" b="1" spc="300" dirty="0">
                <a:latin typeface="宋体" panose="02010600030101010101" pitchFamily="2" charset="-122"/>
                <a:ea typeface="宋体" panose="02010600030101010101" pitchFamily="2" charset="-122"/>
              </a:rPr>
              <a:t>微机，</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用三级总线连成一个松散耦合的多处理机系统。其结构如图</a:t>
            </a:r>
            <a:r>
              <a:rPr lang="en-US" altLang="zh-CN" sz="2400" b="1" spc="300" dirty="0">
                <a:latin typeface="宋体" panose="02010600030101010101" pitchFamily="2" charset="-122"/>
                <a:ea typeface="宋体" panose="02010600030101010101" pitchFamily="2" charset="-122"/>
              </a:rPr>
              <a:t>5-42</a:t>
            </a:r>
            <a:r>
              <a:rPr lang="zh-CN" altLang="en-US" sz="2400" b="1" spc="300" dirty="0">
                <a:latin typeface="宋体" panose="02010600030101010101" pitchFamily="2" charset="-122"/>
                <a:ea typeface="宋体" panose="02010600030101010101" pitchFamily="2" charset="-122"/>
              </a:rPr>
              <a:t>所示。最基层是一级</a:t>
            </a:r>
            <a:r>
              <a:rPr lang="en-US" altLang="zh-CN" sz="2400" b="1" spc="300" dirty="0">
                <a:latin typeface="宋体" panose="02010600030101010101" pitchFamily="2" charset="-122"/>
                <a:ea typeface="宋体" panose="02010600030101010101" pitchFamily="2" charset="-122"/>
              </a:rPr>
              <a:t>LSI-11</a:t>
            </a:r>
            <a:r>
              <a:rPr lang="zh-CN" altLang="en-US" sz="2400" b="1" spc="300" dirty="0">
                <a:latin typeface="宋体" panose="02010600030101010101" pitchFamily="2" charset="-122"/>
                <a:ea typeface="宋体" panose="02010600030101010101" pitchFamily="2" charset="-122"/>
              </a:rPr>
              <a:t>微机，内有</a:t>
            </a:r>
            <a:r>
              <a:rPr lang="en-US" altLang="zh-CN" sz="2400" b="1" spc="300" dirty="0">
                <a:latin typeface="宋体" panose="02010600030101010101" pitchFamily="2" charset="-122"/>
                <a:ea typeface="宋体" panose="02010600030101010101" pitchFamily="2" charset="-122"/>
              </a:rPr>
              <a:t>LSI</a:t>
            </a:r>
            <a:r>
              <a:rPr lang="zh-CN" altLang="en-US" sz="2400" b="1" spc="300" dirty="0">
                <a:latin typeface="宋体" panose="02010600030101010101" pitchFamily="2" charset="-122"/>
                <a:ea typeface="宋体" panose="02010600030101010101" pitchFamily="2" charset="-122"/>
              </a:rPr>
              <a:t>总线和开关</a:t>
            </a:r>
            <a:r>
              <a:rPr lang="en-US" altLang="zh-CN" sz="2400" b="1" spc="300" dirty="0">
                <a:latin typeface="宋体" panose="02010600030101010101" pitchFamily="2" charset="-122"/>
                <a:ea typeface="宋体" panose="02010600030101010101" pitchFamily="2" charset="-122"/>
              </a:rPr>
              <a:t>S</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zh-CN" altLang="en-US" sz="2400" b="1" spc="300" dirty="0">
                <a:latin typeface="宋体" panose="02010600030101010101" pitchFamily="2" charset="-122"/>
                <a:ea typeface="宋体" panose="02010600030101010101" pitchFamily="2" charset="-122"/>
              </a:rPr>
              <a:t>的作用是使处理机</a:t>
            </a:r>
            <a:r>
              <a:rPr lang="en-US" altLang="zh-CN" sz="2400" b="1" spc="300" dirty="0">
                <a:latin typeface="宋体" panose="02010600030101010101" pitchFamily="2" charset="-122"/>
                <a:ea typeface="宋体" panose="02010600030101010101" pitchFamily="2" charset="-122"/>
              </a:rPr>
              <a:t>P</a:t>
            </a:r>
            <a:r>
              <a:rPr lang="zh-CN" altLang="en-US" sz="2400" b="1" spc="300" dirty="0">
                <a:latin typeface="宋体" panose="02010600030101010101" pitchFamily="2" charset="-122"/>
                <a:ea typeface="宋体" panose="02010600030101010101" pitchFamily="2" charset="-122"/>
              </a:rPr>
              <a:t>与本地存储器和本地</a:t>
            </a:r>
            <a:r>
              <a:rPr lang="en-US" altLang="zh-CN" sz="2400" b="1" spc="300" dirty="0">
                <a:latin typeface="宋体" panose="02010600030101010101" pitchFamily="2" charset="-122"/>
                <a:ea typeface="宋体" panose="02010600030101010101" pitchFamily="2" charset="-122"/>
              </a:rPr>
              <a:t>I/O</a:t>
            </a:r>
            <a:r>
              <a:rPr lang="zh-CN" altLang="en-US" sz="2400" b="1" spc="300" dirty="0">
                <a:latin typeface="宋体" panose="02010600030101010101" pitchFamily="2" charset="-122"/>
                <a:ea typeface="宋体" panose="02010600030101010101" pitchFamily="2" charset="-122"/>
              </a:rPr>
              <a:t>通信，或者通向第二级总线</a:t>
            </a:r>
            <a:r>
              <a:rPr lang="en-US" altLang="zh-CN" sz="2400" b="1" spc="300" dirty="0">
                <a:latin typeface="宋体" panose="02010600030101010101" pitchFamily="2" charset="-122"/>
                <a:ea typeface="宋体" panose="02010600030101010101" pitchFamily="2" charset="-122"/>
              </a:rPr>
              <a:t>MAP</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MAP</a:t>
            </a:r>
            <a:r>
              <a:rPr lang="zh-CN" altLang="en-US" sz="2400" b="1" spc="300" dirty="0">
                <a:latin typeface="宋体" panose="02010600030101010101" pitchFamily="2" charset="-122"/>
                <a:ea typeface="宋体" panose="02010600030101010101" pitchFamily="2" charset="-122"/>
              </a:rPr>
              <a:t>总线每个机群一套，把机群内部的计算机模块</a:t>
            </a:r>
            <a:r>
              <a:rPr lang="en-US" altLang="zh-CN" sz="2400" b="1" spc="300" dirty="0">
                <a:latin typeface="宋体" panose="02010600030101010101" pitchFamily="2" charset="-122"/>
                <a:ea typeface="宋体" panose="02010600030101010101" pitchFamily="2" charset="-122"/>
              </a:rPr>
              <a:t>CM</a:t>
            </a:r>
            <a:r>
              <a:rPr lang="zh-CN" altLang="en-US" sz="2400" b="1" spc="300" dirty="0">
                <a:latin typeface="宋体" panose="02010600030101010101" pitchFamily="2" charset="-122"/>
                <a:ea typeface="宋体" panose="02010600030101010101" pitchFamily="2" charset="-122"/>
              </a:rPr>
              <a:t>（即</a:t>
            </a:r>
            <a:r>
              <a:rPr lang="en-US" altLang="zh-CN" sz="2400" b="1" spc="300" dirty="0">
                <a:latin typeface="宋体" panose="02010600030101010101" pitchFamily="2" charset="-122"/>
                <a:ea typeface="宋体" panose="02010600030101010101" pitchFamily="2" charset="-122"/>
              </a:rPr>
              <a:t>LSI-11</a:t>
            </a:r>
            <a:r>
              <a:rPr lang="zh-CN" altLang="en-US" sz="2400" b="1" spc="300" dirty="0">
                <a:latin typeface="宋体" panose="02010600030101010101" pitchFamily="2" charset="-122"/>
                <a:ea typeface="宋体" panose="02010600030101010101" pitchFamily="2" charset="-122"/>
              </a:rPr>
              <a:t>微机）连接起来，最多可达到</a:t>
            </a:r>
            <a:r>
              <a:rPr lang="en-US" altLang="zh-CN" sz="2400" b="1" spc="300" dirty="0">
                <a:latin typeface="宋体" panose="02010600030101010101" pitchFamily="2" charset="-122"/>
                <a:ea typeface="宋体" panose="02010600030101010101" pitchFamily="2" charset="-122"/>
              </a:rPr>
              <a:t>14</a:t>
            </a:r>
            <a:r>
              <a:rPr lang="zh-CN" altLang="en-US" sz="2400" b="1" spc="300" dirty="0">
                <a:latin typeface="宋体" panose="02010600030101010101" pitchFamily="2" charset="-122"/>
                <a:ea typeface="宋体" panose="02010600030101010101" pitchFamily="2" charset="-122"/>
              </a:rPr>
              <a:t>个。每个机群有一个地址映像开关</a:t>
            </a:r>
            <a:r>
              <a:rPr lang="en-US" altLang="zh-CN" sz="2400" b="1" spc="300" dirty="0" err="1">
                <a:latin typeface="宋体" panose="02010600030101010101" pitchFamily="2" charset="-122"/>
                <a:ea typeface="宋体" panose="02010600030101010101" pitchFamily="2" charset="-122"/>
              </a:rPr>
              <a:t>Kmap</a:t>
            </a:r>
            <a:r>
              <a:rPr lang="zh-CN" altLang="en-US" sz="2400" b="1" spc="300" dirty="0">
                <a:latin typeface="宋体" panose="02010600030101010101" pitchFamily="2" charset="-122"/>
                <a:ea typeface="宋体" panose="02010600030101010101" pitchFamily="2" charset="-122"/>
              </a:rPr>
              <a:t>，为了加快总线通信频宽，机群间为双总线，各机群</a:t>
            </a:r>
            <a:r>
              <a:rPr lang="en-US" altLang="zh-CN" sz="2400" b="1" spc="300" dirty="0" err="1">
                <a:latin typeface="宋体" panose="02010600030101010101" pitchFamily="2" charset="-122"/>
                <a:ea typeface="宋体" panose="02010600030101010101" pitchFamily="2" charset="-122"/>
              </a:rPr>
              <a:t>Kmap</a:t>
            </a:r>
            <a:r>
              <a:rPr lang="zh-CN" altLang="en-US" sz="2400" b="1" spc="300" dirty="0">
                <a:latin typeface="宋体" panose="02010600030101010101" pitchFamily="2" charset="-122"/>
                <a:ea typeface="宋体" panose="02010600030101010101" pitchFamily="2" charset="-122"/>
              </a:rPr>
              <a:t>挂上双总线。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5.7.1  C*m</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多处理机</a:t>
            </a:r>
          </a:p>
        </p:txBody>
      </p:sp>
      <p:sp>
        <p:nvSpPr>
          <p:cNvPr id="103" name="文本框 102"/>
          <p:cNvSpPr txBox="1"/>
          <p:nvPr/>
        </p:nvSpPr>
        <p:spPr>
          <a:xfrm>
            <a:off x="2315845" y="5523230"/>
            <a:ext cx="6782435" cy="829945"/>
          </a:xfrm>
          <a:prstGeom prst="rect">
            <a:avLst/>
          </a:prstGeom>
          <a:noFill/>
          <a:ln w="9525">
            <a:noFill/>
          </a:ln>
        </p:spPr>
        <p:txBody>
          <a:bodyPr wrap="square">
            <a:spAutoFit/>
          </a:bodyPr>
          <a:lstStyle/>
          <a:p>
            <a:pPr marL="0" indent="0" algn="ctr"/>
            <a:r>
              <a:rPr lang="en-US" sz="24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sz="2400">
              <a:latin typeface="宋体" panose="02010600030101010101" pitchFamily="2" charset="-122"/>
              <a:ea typeface="宋体" panose="02010600030101010101" pitchFamily="2" charset="-122"/>
              <a:cs typeface="新宋体" panose="02010609030101010101" charset="-122"/>
              <a:sym typeface="+mn-ea"/>
            </a:endParaRPr>
          </a:p>
          <a:p>
            <a:pPr marL="0" indent="0" algn="ctr"/>
            <a:r>
              <a:rPr lang="zh-CN" sz="2400">
                <a:latin typeface="宋体" panose="02010600030101010101" pitchFamily="2" charset="-122"/>
                <a:ea typeface="宋体" panose="02010600030101010101" pitchFamily="2" charset="-122"/>
                <a:cs typeface="新宋体" panose="02010609030101010101" charset="-122"/>
                <a:sym typeface="+mn-ea"/>
              </a:rPr>
              <a:t>图</a:t>
            </a:r>
            <a:r>
              <a:rPr lang="en-US" sz="2400">
                <a:latin typeface="新宋体" panose="02010609030101010101" charset="-122"/>
                <a:ea typeface="宋体" panose="02010600030101010101" pitchFamily="2" charset="-122"/>
                <a:cs typeface="新宋体" panose="02010609030101010101" charset="-122"/>
                <a:sym typeface="+mn-ea"/>
              </a:rPr>
              <a:t>5-70</a:t>
            </a:r>
            <a:r>
              <a:rPr lang="en-US" sz="2400">
                <a:latin typeface="Times New Roman" panose="02020603050405020304" pitchFamily="18" charset="0"/>
                <a:ea typeface="宋体" panose="02010600030101010101" pitchFamily="2" charset="-122"/>
                <a:cs typeface="新宋体" panose="02010609030101010101" charset="-122"/>
                <a:sym typeface="+mn-ea"/>
              </a:rPr>
              <a:t>  C*</a:t>
            </a:r>
            <a:r>
              <a:rPr lang="en-US" sz="2400" baseline="-25000">
                <a:latin typeface="Times New Roman" panose="02020603050405020304" pitchFamily="18" charset="0"/>
                <a:ea typeface="宋体" panose="02010600030101010101" pitchFamily="2" charset="-122"/>
                <a:cs typeface="新宋体" panose="02010609030101010101" charset="-122"/>
                <a:sym typeface="+mn-ea"/>
              </a:rPr>
              <a:t>m</a:t>
            </a:r>
            <a:r>
              <a:rPr lang="zh-CN" sz="2400">
                <a:latin typeface="宋体" panose="02010600030101010101" pitchFamily="2" charset="-122"/>
                <a:ea typeface="宋体" panose="02010600030101010101" pitchFamily="2" charset="-122"/>
                <a:cs typeface="新宋体" panose="02010609030101010101" charset="-122"/>
                <a:sym typeface="+mn-ea"/>
              </a:rPr>
              <a:t>多处理机结构</a:t>
            </a:r>
            <a:endParaRPr lang="zh-CN" altLang="en-US" sz="2400">
              <a:latin typeface="宋体" panose="02010600030101010101" pitchFamily="2" charset="-122"/>
              <a:ea typeface="宋体" panose="02010600030101010101" pitchFamily="2" charset="-122"/>
            </a:endParaRPr>
          </a:p>
        </p:txBody>
      </p:sp>
      <p:pic>
        <p:nvPicPr>
          <p:cNvPr id="2" name="图片 208" descr="A631"/>
          <p:cNvPicPr>
            <a:picLocks noChangeAspect="1"/>
          </p:cNvPicPr>
          <p:nvPr/>
        </p:nvPicPr>
        <p:blipFill>
          <a:blip r:embed="rId3"/>
          <a:stretch>
            <a:fillRect/>
          </a:stretch>
        </p:blipFill>
        <p:spPr>
          <a:xfrm>
            <a:off x="1622425" y="1548765"/>
            <a:ext cx="9852025" cy="4229100"/>
          </a:xfrm>
          <a:prstGeom prst="rect">
            <a:avLst/>
          </a:prstGeom>
          <a:noFill/>
          <a:ln w="9525">
            <a:noFill/>
          </a:ln>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5.7.1  C*m</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多处理机</a:t>
            </a:r>
          </a:p>
        </p:txBody>
      </p:sp>
      <p:pic>
        <p:nvPicPr>
          <p:cNvPr id="102" name="图片 101"/>
          <p:cNvPicPr/>
          <p:nvPr/>
        </p:nvPicPr>
        <p:blipFill>
          <a:blip r:embed="rId3"/>
          <a:stretch>
            <a:fillRect/>
          </a:stretch>
        </p:blipFill>
        <p:spPr>
          <a:xfrm>
            <a:off x="2760980" y="1259840"/>
            <a:ext cx="6964045" cy="4807585"/>
          </a:xfrm>
          <a:prstGeom prst="rect">
            <a:avLst/>
          </a:prstGeom>
          <a:noFill/>
          <a:ln w="9525">
            <a:noFill/>
          </a:ln>
        </p:spPr>
      </p:pic>
      <p:sp>
        <p:nvSpPr>
          <p:cNvPr id="103" name="文本框 102"/>
          <p:cNvSpPr txBox="1"/>
          <p:nvPr/>
        </p:nvSpPr>
        <p:spPr>
          <a:xfrm>
            <a:off x="2315845" y="5875655"/>
            <a:ext cx="6782435"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5-71  K</a:t>
            </a:r>
            <a:r>
              <a:rPr lang="en-US" sz="2400" b="0" baseline="-25000">
                <a:latin typeface="新宋体" panose="02010609030101010101" charset="-122"/>
                <a:ea typeface="宋体" panose="02010600030101010101" pitchFamily="2" charset="-122"/>
                <a:cs typeface="新宋体" panose="02010609030101010101" charset="-122"/>
              </a:rPr>
              <a:t>map</a:t>
            </a:r>
            <a:r>
              <a:rPr lang="zh-CN" sz="2400" b="0">
                <a:latin typeface="宋体" panose="02010600030101010101" pitchFamily="2" charset="-122"/>
                <a:ea typeface="宋体" panose="02010600030101010101" pitchFamily="2" charset="-122"/>
                <a:cs typeface="新宋体" panose="02010609030101010101" charset="-122"/>
              </a:rPr>
              <a:t>结构</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7538" y="3179763"/>
            <a:ext cx="5867400" cy="574675"/>
          </a:xfrm>
        </p:spPr>
        <p:txBody>
          <a:bodyPr rtlCol="0"/>
          <a:lstStyle/>
          <a:p>
            <a:pPr eaLnBrk="1" fontAlgn="auto" hangingPunct="1">
              <a:spcAft>
                <a:spcPts val="0"/>
              </a:spcAft>
              <a:defRPr/>
            </a:pPr>
            <a:r>
              <a:rPr lang="zh-CN" altLang="en-US" dirty="0"/>
              <a:t>感谢聆听</a:t>
            </a:r>
          </a:p>
        </p:txBody>
      </p:sp>
      <p:sp>
        <p:nvSpPr>
          <p:cNvPr id="4" name="文本框 3"/>
          <p:cNvSpPr txBox="1"/>
          <p:nvPr/>
        </p:nvSpPr>
        <p:spPr>
          <a:xfrm>
            <a:off x="2319338" y="3921125"/>
            <a:ext cx="7545387" cy="708025"/>
          </a:xfrm>
          <a:prstGeom prst="rect">
            <a:avLst/>
          </a:prstGeom>
          <a:noFill/>
        </p:spPr>
        <p:txBody>
          <a:bodyPr>
            <a:spAutoFit/>
          </a:bodyPr>
          <a:lstStyle/>
          <a:p>
            <a:pPr algn="ctr" fontAlgn="auto">
              <a:spcBef>
                <a:spcPts val="0"/>
              </a:spcBef>
              <a:spcAft>
                <a:spcPts val="0"/>
              </a:spcAft>
              <a:defRPr/>
            </a:pP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76835" name="图片 2" descr="上海大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600075"/>
            <a:ext cx="20574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7305</Words>
  <Application>Microsoft Office PowerPoint</Application>
  <PresentationFormat>宽屏</PresentationFormat>
  <Paragraphs>1173</Paragraphs>
  <Slides>95</Slides>
  <Notes>56</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1</vt:i4>
      </vt:variant>
      <vt:variant>
        <vt:lpstr>幻灯片标题</vt:lpstr>
      </vt:variant>
      <vt:variant>
        <vt:i4>95</vt:i4>
      </vt:variant>
    </vt:vector>
  </HeadingPairs>
  <TitlesOfParts>
    <vt:vector size="114" baseType="lpstr">
      <vt:lpstr>等线</vt:lpstr>
      <vt:lpstr>等线 Light</vt:lpstr>
      <vt:lpstr>黑体</vt:lpstr>
      <vt:lpstr>宋体</vt:lpstr>
      <vt:lpstr>微软雅黑</vt:lpstr>
      <vt:lpstr>新宋体</vt:lpstr>
      <vt:lpstr>Arial</vt:lpstr>
      <vt:lpstr>Calibri</vt:lpstr>
      <vt:lpstr>Century Gothic</vt:lpstr>
      <vt:lpstr>Segoe UI</vt:lpstr>
      <vt:lpstr>Segoe UI Light</vt:lpstr>
      <vt:lpstr>Times New Roman</vt:lpstr>
      <vt:lpstr>Wingdings</vt:lpstr>
      <vt:lpstr>Office 主题​​</vt:lpstr>
      <vt:lpstr>2_OfficePLUS</vt:lpstr>
      <vt:lpstr>1_OfficePLUS</vt:lpstr>
      <vt:lpstr>2_Office 主题​​</vt:lpstr>
      <vt:lpstr>3_Office 主题​​</vt:lpstr>
      <vt:lpstr>Equation.3</vt:lpstr>
      <vt:lpstr>第五章 并行处理与多处理机系统</vt:lpstr>
      <vt:lpstr>目录 CONTENT</vt:lpstr>
      <vt:lpstr>5.1  系统结构中的并行性概念</vt:lpstr>
      <vt:lpstr>PowerPoint 演示文稿</vt:lpstr>
      <vt:lpstr>PowerPoint 演示文稿</vt:lpstr>
      <vt:lpstr>PowerPoint 演示文稿</vt:lpstr>
      <vt:lpstr>5.2  并行处理机结构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并行处理机互连网络</vt:lpstr>
      <vt:lpstr>5.3.1  互连网络基本概念</vt:lpstr>
      <vt:lpstr>5.3.2  单级互连函数</vt:lpstr>
      <vt:lpstr>5.3.2  单级互连函数</vt:lpstr>
      <vt:lpstr>5.3.2  单级互连函数</vt:lpstr>
      <vt:lpstr>5.3.2  单级互连函数</vt:lpstr>
      <vt:lpstr>5.3.2  单级互连函数</vt:lpstr>
      <vt:lpstr>5.3.2  单级互连函数</vt:lpstr>
      <vt:lpstr>5.3.2  单级互连函数</vt:lpstr>
      <vt:lpstr>5.3.2  单级互连函数</vt:lpstr>
      <vt:lpstr>5.3.3  互连网络特性</vt:lpstr>
      <vt:lpstr>5.3.4  静态互连网络</vt:lpstr>
      <vt:lpstr>5.3.4  静态互连网络</vt:lpstr>
      <vt:lpstr>5.3.4  静态互连网络</vt:lpstr>
      <vt:lpstr>5.3.4  静态互连网络</vt:lpstr>
      <vt:lpstr>5.3.5  动态互连网络</vt:lpstr>
      <vt:lpstr>5.3.5  动态互连网络</vt:lpstr>
      <vt:lpstr>5.3.5  动态互连网络</vt:lpstr>
      <vt:lpstr>5.3.6  多级互连网络</vt:lpstr>
      <vt:lpstr>5.3.6  多级互连网络</vt:lpstr>
      <vt:lpstr>5.3.6  多级互连网络</vt:lpstr>
      <vt:lpstr>5.3.6  多级互连网络</vt:lpstr>
      <vt:lpstr>PowerPoint 演示文稿</vt:lpstr>
      <vt:lpstr>5.4 多处理机系统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  多处理机结构</vt:lpstr>
      <vt:lpstr>5.5.1 多处理机的基本结构 </vt:lpstr>
      <vt:lpstr>5.5.1 多处理机的基本结构 </vt:lpstr>
      <vt:lpstr>5.5.1 多处理机的基本结构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PowerPoint 演示文稿</vt:lpstr>
      <vt:lpstr>PowerPoint 演示文稿</vt:lpstr>
      <vt:lpstr>PowerPoint 演示文稿</vt:lpstr>
      <vt:lpstr>PowerPoint 演示文稿</vt:lpstr>
      <vt:lpstr>PowerPoint 演示文稿</vt:lpstr>
      <vt:lpstr>PowerPoint 演示文稿</vt:lpstr>
      <vt:lpstr>5.6 多处理机的软件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 多处理机系统实例</vt:lpstr>
      <vt:lpstr>PowerPoint 演示文稿</vt:lpstr>
      <vt:lpstr>PowerPoint 演示文稿</vt:lpstr>
      <vt:lpstr>PowerPoint 演示文稿</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20555580@qq.com</cp:lastModifiedBy>
  <cp:revision>381</cp:revision>
  <dcterms:created xsi:type="dcterms:W3CDTF">2019-03-25T08:30:00Z</dcterms:created>
  <dcterms:modified xsi:type="dcterms:W3CDTF">2022-03-05T08:35:45Z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6AE974E9A1744A5084C7740B943D310F</vt:lpwstr>
  </property>
</Properties>
</file>